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 id="473" r:id="rId225"/>
    <p:sldId id="474" r:id="rId226"/>
    <p:sldId id="475" r:id="rId227"/>
    <p:sldId id="476" r:id="rId228"/>
    <p:sldId id="477" r:id="rId229"/>
    <p:sldId id="478" r:id="rId230"/>
  </p:sldIdLst>
  <p:sldSz cy="5143500" cx="9144000"/>
  <p:notesSz cx="6858000" cy="9144000"/>
  <p:embeddedFontLst>
    <p:embeddedFont>
      <p:font typeface="Raleway"/>
      <p:regular r:id="rId231"/>
      <p:bold r:id="rId232"/>
      <p:italic r:id="rId233"/>
      <p:boldItalic r:id="rId234"/>
    </p:embeddedFont>
    <p:embeddedFont>
      <p:font typeface="Lato"/>
      <p:regular r:id="rId235"/>
      <p:bold r:id="rId236"/>
      <p:italic r:id="rId237"/>
      <p:boldItalic r:id="rId2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39E4B6-9150-47C8-AEE7-0959C0267E77}">
  <a:tblStyle styleId="{8E39E4B6-9150-47C8-AEE7-0959C0267E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slide" Target="slides/slide221.xml"/><Relationship Id="rId106" Type="http://schemas.openxmlformats.org/officeDocument/2006/relationships/slide" Target="slides/slide99.xml"/><Relationship Id="rId227" Type="http://schemas.openxmlformats.org/officeDocument/2006/relationships/slide" Target="slides/slide220.xml"/><Relationship Id="rId105" Type="http://schemas.openxmlformats.org/officeDocument/2006/relationships/slide" Target="slides/slide98.xml"/><Relationship Id="rId226" Type="http://schemas.openxmlformats.org/officeDocument/2006/relationships/slide" Target="slides/slide219.xml"/><Relationship Id="rId104" Type="http://schemas.openxmlformats.org/officeDocument/2006/relationships/slide" Target="slides/slide97.xml"/><Relationship Id="rId225" Type="http://schemas.openxmlformats.org/officeDocument/2006/relationships/slide" Target="slides/slide218.xml"/><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slide" Target="slides/slide222.xml"/><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238" Type="http://schemas.openxmlformats.org/officeDocument/2006/relationships/font" Target="fonts/Lato-boldItalic.fntdata"/><Relationship Id="rId116" Type="http://schemas.openxmlformats.org/officeDocument/2006/relationships/slide" Target="slides/slide109.xml"/><Relationship Id="rId237" Type="http://schemas.openxmlformats.org/officeDocument/2006/relationships/font" Target="fonts/Lato-italic.fntdata"/><Relationship Id="rId115" Type="http://schemas.openxmlformats.org/officeDocument/2006/relationships/slide" Target="slides/slide108.xml"/><Relationship Id="rId236" Type="http://schemas.openxmlformats.org/officeDocument/2006/relationships/font" Target="fonts/Lato-bold.fntdata"/><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font" Target="fonts/Raleway-regular.fntdata"/><Relationship Id="rId230" Type="http://schemas.openxmlformats.org/officeDocument/2006/relationships/slide" Target="slides/slide223.xml"/><Relationship Id="rId114" Type="http://schemas.openxmlformats.org/officeDocument/2006/relationships/slide" Target="slides/slide107.xml"/><Relationship Id="rId235" Type="http://schemas.openxmlformats.org/officeDocument/2006/relationships/font" Target="fonts/Lato-regular.fntdata"/><Relationship Id="rId113" Type="http://schemas.openxmlformats.org/officeDocument/2006/relationships/slide" Target="slides/slide106.xml"/><Relationship Id="rId234" Type="http://schemas.openxmlformats.org/officeDocument/2006/relationships/font" Target="fonts/Raleway-boldItalic.fntdata"/><Relationship Id="rId112" Type="http://schemas.openxmlformats.org/officeDocument/2006/relationships/slide" Target="slides/slide105.xml"/><Relationship Id="rId233" Type="http://schemas.openxmlformats.org/officeDocument/2006/relationships/font" Target="fonts/Raleway-italic.fntdata"/><Relationship Id="rId111" Type="http://schemas.openxmlformats.org/officeDocument/2006/relationships/slide" Target="slides/slide104.xml"/><Relationship Id="rId232" Type="http://schemas.openxmlformats.org/officeDocument/2006/relationships/font" Target="fonts/Raleway-bold.fntdata"/><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e29b876db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e29b876db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ea7af4e884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ea7af4e884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ea7af4e884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ea7af4e884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a7af4e884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a7af4e884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a7af4e884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ea7af4e884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e29b876db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e29b876db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ea7af4e884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ea7af4e884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a7af4e884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a7af4e884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ea7af4e884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ea7af4e884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a7af4e884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a7af4e884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a7af4e884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a7af4e884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e29b876db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e29b876d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a7af4e884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a7af4e884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e29b876db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ee29b876db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ea7af4e884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ea7af4e884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ea7af4e884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ea7af4e884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a7af4e884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ea7af4e884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a7af4e884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a7af4e884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a7af4e884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a7af4e884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a7af4e884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ea7af4e884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ee29b876db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ee29b876db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a7af4e884_1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a7af4e884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e29b876d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e29b876d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a7af4e884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a7af4e884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ee29b876db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ee29b876db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a7af4e884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ea7af4e884_1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a7af4e884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a7af4e884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a7af4e884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a7af4e884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a7af4e884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ea7af4e884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ea7af4e884_1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ea7af4e884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ea7af4e884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ea7af4e884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e29b876db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e29b876db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ea7af4e884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ea7af4e884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e29b876d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e29b876d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ea7af4e884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ea7af4e884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e29b876db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e29b876db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ea7af4e884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ea7af4e884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ea7af4e884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ea7af4e884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e29b876db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e29b876db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ea7af4e884_1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ea7af4e884_1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ea7af4e884_1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ea7af4e884_1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ea7af4e884_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ea7af4e884_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ea7af4e88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ea7af4e88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ea7af4e884_1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ea7af4e884_1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e29b876db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e29b876db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ea7af4e884_1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ea7af4e884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ea7af4e884_1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ea7af4e884_1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ea7af4e884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ea7af4e884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ea7af4e884_1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ea7af4e884_1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ea7af4e884_1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ea7af4e884_1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ea7af4e884_1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ea7af4e884_1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a7af4e884_1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ea7af4e884_1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a7af4e884_1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a7af4e884_1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a7af4e884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a7af4e884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ea7af4e884_1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ea7af4e884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e29b876db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e29b876d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ee29b876db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ee29b876d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ea7af4e884_1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ea7af4e884_1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ea7af4e884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ea7af4e884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ea7af4e884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ea7af4e884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ea7af4e884_1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ea7af4e884_1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ea7af4e884_1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ea7af4e884_1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ea7af4e884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ea7af4e884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ee29b876db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ee29b876db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ea7af4e884_1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ea7af4e884_1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a7af4e884_1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a7af4e884_1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e29b876db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e29b876db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ee29b876db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ee29b876db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ea7af4e884_1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ea7af4e884_1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ea7af4e884_1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ea7af4e884_1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ee29b876db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ee29b876db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ea7af4e884_1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ea7af4e884_1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ea7af4e884_1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ea7af4e884_1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ea7af4e884_1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ea7af4e884_1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a7af4e884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a7af4e884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ea7af4e884_1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ea7af4e884_1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ea7af4e884_1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ea7af4e884_1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e29b876d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e29b876d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ea7af4e884_1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ea7af4e884_1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ee29b876db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ee29b876db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ea7af4e884_1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ea7af4e884_1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ea7af4e884_1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ea7af4e884_1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ee29b876db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ee29b876db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ea7af4e884_1_1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ea7af4e884_1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ea7af4e884_1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ea7af4e884_1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ea7af4e884_1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ea7af4e884_1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ea7af4e884_1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ea7af4e884_1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ea7af4e884_1_1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ea7af4e884_1_1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e29b876db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e29b876db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a7af4e884_1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a7af4e884_1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ea7af4e884_1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ea7af4e884_1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ea7af4e884_1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ea7af4e884_1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ea7af4e884_1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ea7af4e884_1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a7af4e884_1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a7af4e884_1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ea7af4e884_1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ea7af4e884_1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ea7af4e884_1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ea7af4e884_1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ea7af4e884_1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ea7af4e884_1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ea7af4e884_1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ea7af4e884_1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ee29b876db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ee29b876db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e29b876d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e29b876d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ea7af4e884_1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ea7af4e884_1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ea7af4e884_1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ea7af4e884_1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ea7af4e884_1_1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ea7af4e884_1_1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ea7af4e884_1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ea7af4e884_1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ea7af4e884_1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ea7af4e884_1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ea7af4e884_1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ea7af4e884_1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ea7af4e884_1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ea7af4e884_1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ea7af4e884_1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ea7af4e884_1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ee29b876db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ee29b876db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ea7af4e884_1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ea7af4e884_1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e29b876d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e29b876d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e29b876db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e29b876db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ea7af4e884_1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ea7af4e884_1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ea7af4e884_1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ea7af4e884_1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ee29b876db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ee29b876db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ea7af4e884_1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ea7af4e884_1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ea7af4e884_1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ea7af4e884_1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ea7af4e884_1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ea7af4e884_1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ee29b876db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ee29b876db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ea7af4e884_1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ea7af4e884_1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ea7af4e884_1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ea7af4e884_1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ea7af4e884_1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ea7af4e884_1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e29b876d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e29b876d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ee29b876db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ee29b876db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1" name="Shape 1381"/>
        <p:cNvGrpSpPr/>
        <p:nvPr/>
      </p:nvGrpSpPr>
      <p:grpSpPr>
        <a:xfrm>
          <a:off x="0" y="0"/>
          <a:ext cx="0" cy="0"/>
          <a:chOff x="0" y="0"/>
          <a:chExt cx="0" cy="0"/>
        </a:xfrm>
      </p:grpSpPr>
      <p:sp>
        <p:nvSpPr>
          <p:cNvPr id="1382" name="Google Shape;1382;gea7af4e884_1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3" name="Google Shape;1383;gea7af4e884_1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ea7af4e884_1_1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ea7af4e884_1_1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ee29b876db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ee29b876db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ea7af4e884_1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ea7af4e884_1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a7af4e884_1_1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a7af4e884_1_1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ee29b876db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ee29b876db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ea7af4e884_1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ea7af4e884_1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ea7af4e884_1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ea7af4e884_1_1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ea7af4e884_1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ea7af4e884_1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e29b876db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e29b876db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ea7af4e884_1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ea7af4e884_1_1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ea7af4e884_1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ea7af4e884_1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ee29b876db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ee29b876db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ee29b876db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ee29b876db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e29b876db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e29b876db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e29b876d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e29b876d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e29b876d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e29b876d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ee29b876db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ee29b876db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e29b876db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e29b876db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e29b876db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e29b876db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e29b876d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e29b876d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e29b876d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e29b876d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e29b876db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e29b876db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e29b876d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e29b876d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e29b876db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e29b876d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e29b876db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e29b876db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e29b876db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e29b876db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e29b876db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e29b876db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e29b876db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e29b876db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e29b876db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e29b876db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ee29b876d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ee29b876d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e29b876db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e29b876db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e29b876d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e29b876d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e29b876db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e29b876db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e29b876db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e29b876db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ee29b876d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ee29b876d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ee29b876db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ee29b876db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e29b876db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e29b876db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e29b876db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e29b876db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e29b876db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e29b876db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ee29b876db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ee29b876db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e29b876db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e29b876db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ee29b876db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ee29b876db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e29b876db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e29b876db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e29b876db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e29b876db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e29b876db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e29b876db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ee29b876db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ee29b876db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e29b876d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e29b876d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e29b876db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e29b876db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e29b876db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e29b876db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e29b876db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e29b876d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ea7af4e88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ea7af4e88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ea7af4e88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ea7af4e88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a7af4e88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a7af4e88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e29b876d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e29b876d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a7af4e88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a7af4e88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ea7af4e88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ea7af4e88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ea7af4e88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ea7af4e88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a7af4e884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a7af4e884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a7af4e88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a7af4e88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ea7af4e884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ea7af4e884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a7af4e884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a7af4e884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a7af4e884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a7af4e884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a7af4e884_1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a7af4e884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e29b876db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e29b876db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e29b876db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e29b876db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ea7af4e884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ea7af4e884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a7af4e88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a7af4e88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a7af4e884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a7af4e884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ea7af4e884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ea7af4e884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ea7af4e884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ea7af4e884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ee29b876db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ee29b876db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a7af4e884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a7af4e884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ea7af4e884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ea7af4e884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e29b876db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e29b876db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a7af4e884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a7af4e884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e29b876db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e29b876db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ea7af4e884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ea7af4e884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ee29b876db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ee29b876db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a7af4e884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a7af4e884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a7af4e88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a7af4e88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ee29b876db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ee29b876db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ea7af4e884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ea7af4e884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a7af4e884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a7af4e88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a7af4e884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a7af4e884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a7af4e88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a7af4e88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a7af4e884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a7af4e884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e29b876db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e29b876db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a7af4e884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a7af4e884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a7af4e884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a7af4e884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a7af4e884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a7af4e884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ee29b876db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ee29b876db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ea7af4e884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ea7af4e884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a7af4e884_1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ea7af4e884_1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ea7af4e884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ea7af4e884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ea7af4e884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ea7af4e884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ea7af4e884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ea7af4e884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ea7af4e884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ea7af4e884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3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3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3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s://dart.dev/get-dart"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3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3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3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3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4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4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4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46.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45.png"/><Relationship Id="rId4" Type="http://schemas.openxmlformats.org/officeDocument/2006/relationships/image" Target="../media/image44.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4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5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49.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5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5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5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 Id="rId3" Type="http://schemas.openxmlformats.org/officeDocument/2006/relationships/image" Target="../media/image5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6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image" Target="../media/image5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5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5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6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 Id="rId3" Type="http://schemas.openxmlformats.org/officeDocument/2006/relationships/image" Target="../media/image6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6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image" Target="../media/image72.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7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66.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image" Target="../media/image70.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 Id="rId3" Type="http://schemas.openxmlformats.org/officeDocument/2006/relationships/image" Target="../media/image69.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 Id="rId3" Type="http://schemas.openxmlformats.org/officeDocument/2006/relationships/image" Target="../media/image74.png"/><Relationship Id="rId4" Type="http://schemas.openxmlformats.org/officeDocument/2006/relationships/image" Target="../media/image7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 Id="rId3" Type="http://schemas.openxmlformats.org/officeDocument/2006/relationships/image" Target="../media/image68.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 Id="rId3" Type="http://schemas.openxmlformats.org/officeDocument/2006/relationships/image" Target="../media/image79.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8.xml"/><Relationship Id="rId3" Type="http://schemas.openxmlformats.org/officeDocument/2006/relationships/image" Target="../media/image7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 Id="rId3" Type="http://schemas.openxmlformats.org/officeDocument/2006/relationships/image" Target="../media/image7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 Id="rId3" Type="http://schemas.openxmlformats.org/officeDocument/2006/relationships/image" Target="../media/image7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 Id="rId3" Type="http://schemas.openxmlformats.org/officeDocument/2006/relationships/image" Target="../media/image77.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8.xml"/><Relationship Id="rId3" Type="http://schemas.openxmlformats.org/officeDocument/2006/relationships/image" Target="../media/image8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9.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1.xml"/><Relationship Id="rId3" Type="http://schemas.openxmlformats.org/officeDocument/2006/relationships/image" Target="../media/image81.png"/><Relationship Id="rId4" Type="http://schemas.openxmlformats.org/officeDocument/2006/relationships/image" Target="../media/image8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dart.dev/"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hyperlink" Target="https://dart.dev/get-dar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code.visualstudio.com/" TargetMode="External"/><Relationship Id="rId4" Type="http://schemas.openxmlformats.org/officeDocument/2006/relationships/hyperlink" Target="https://www.jetbrains.com/idea/" TargetMode="External"/><Relationship Id="rId5" Type="http://schemas.openxmlformats.org/officeDocument/2006/relationships/hyperlink" Target="https://developer.android.com/studio"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hyperlink" Target="https://api.dart.dev/stable/2.13.4/dart-core/List-class.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2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3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Dart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SDK</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List</a:t>
            </a:r>
            <a:endParaRPr/>
          </a:p>
        </p:txBody>
      </p:sp>
      <p:pic>
        <p:nvPicPr>
          <p:cNvPr id="742" name="Google Shape;742;p124"/>
          <p:cNvPicPr preferRelativeResize="0"/>
          <p:nvPr/>
        </p:nvPicPr>
        <p:blipFill>
          <a:blip r:embed="rId3">
            <a:alphaModFix/>
          </a:blip>
          <a:stretch>
            <a:fillRect/>
          </a:stretch>
        </p:blipFill>
        <p:spPr>
          <a:xfrm>
            <a:off x="1407938" y="2006250"/>
            <a:ext cx="6328131" cy="298485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Data di List</a:t>
            </a:r>
            <a:endParaRPr/>
          </a:p>
        </p:txBody>
      </p:sp>
      <p:graphicFrame>
        <p:nvGraphicFramePr>
          <p:cNvPr id="748" name="Google Shape;748;p125"/>
          <p:cNvGraphicFramePr/>
          <p:nvPr/>
        </p:nvGraphicFramePr>
        <p:xfrm>
          <a:off x="952500" y="2190750"/>
          <a:ext cx="3000000" cy="3000000"/>
        </p:xfrm>
        <a:graphic>
          <a:graphicData uri="http://schemas.openxmlformats.org/drawingml/2006/table">
            <a:tbl>
              <a:tblPr>
                <a:noFill/>
                <a:tableStyleId>{8E39E4B6-9150-47C8-AEE7-0959C0267E77}</a:tableStyleId>
              </a:tblPr>
              <a:tblGrid>
                <a:gridCol w="3619500"/>
                <a:gridCol w="3619500"/>
              </a:tblGrid>
              <a:tr h="381000">
                <a:tc>
                  <a:txBody>
                    <a:bodyPr/>
                    <a:lstStyle/>
                    <a:p>
                      <a:pPr indent="0" lvl="0" marL="0" rtl="0" algn="l">
                        <a:spcBef>
                          <a:spcPts val="0"/>
                        </a:spcBef>
                        <a:spcAft>
                          <a:spcPts val="0"/>
                        </a:spcAft>
                        <a:buNone/>
                      </a:pPr>
                      <a:r>
                        <a:rPr lang="id"/>
                        <a:t>Operator /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list.add(value)</a:t>
                      </a:r>
                      <a:endParaRPr/>
                    </a:p>
                  </a:txBody>
                  <a:tcPr marT="91425" marB="91425" marR="91425" marL="91425"/>
                </a:tc>
                <a:tc>
                  <a:txBody>
                    <a:bodyPr/>
                    <a:lstStyle/>
                    <a:p>
                      <a:pPr indent="0" lvl="0" marL="0" rtl="0" algn="l">
                        <a:spcBef>
                          <a:spcPts val="0"/>
                        </a:spcBef>
                        <a:spcAft>
                          <a:spcPts val="0"/>
                        </a:spcAft>
                        <a:buNone/>
                      </a:pPr>
                      <a:r>
                        <a:rPr lang="id"/>
                        <a:t>Menambah data ke List</a:t>
                      </a:r>
                      <a:endParaRPr/>
                    </a:p>
                  </a:txBody>
                  <a:tcPr marT="91425" marB="91425" marR="91425" marL="91425"/>
                </a:tc>
              </a:tr>
              <a:tr h="381000">
                <a:tc>
                  <a:txBody>
                    <a:bodyPr/>
                    <a:lstStyle/>
                    <a:p>
                      <a:pPr indent="0" lvl="0" marL="0" rtl="0" algn="l">
                        <a:spcBef>
                          <a:spcPts val="0"/>
                        </a:spcBef>
                        <a:spcAft>
                          <a:spcPts val="0"/>
                        </a:spcAft>
                        <a:buNone/>
                      </a:pPr>
                      <a:r>
                        <a:rPr lang="id"/>
                        <a:t>list[index]</a:t>
                      </a:r>
                      <a:endParaRPr/>
                    </a:p>
                  </a:txBody>
                  <a:tcPr marT="91425" marB="91425" marR="91425" marL="91425"/>
                </a:tc>
                <a:tc>
                  <a:txBody>
                    <a:bodyPr/>
                    <a:lstStyle/>
                    <a:p>
                      <a:pPr indent="0" lvl="0" marL="0" rtl="0" algn="l">
                        <a:spcBef>
                          <a:spcPts val="0"/>
                        </a:spcBef>
                        <a:spcAft>
                          <a:spcPts val="0"/>
                        </a:spcAft>
                        <a:buNone/>
                      </a:pPr>
                      <a:r>
                        <a:rPr lang="id"/>
                        <a:t>Mengambil data di List</a:t>
                      </a:r>
                      <a:endParaRPr/>
                    </a:p>
                  </a:txBody>
                  <a:tcPr marT="91425" marB="91425" marR="91425" marL="91425"/>
                </a:tc>
              </a:tr>
              <a:tr h="381000">
                <a:tc>
                  <a:txBody>
                    <a:bodyPr/>
                    <a:lstStyle/>
                    <a:p>
                      <a:pPr indent="0" lvl="0" marL="0" rtl="0" algn="l">
                        <a:spcBef>
                          <a:spcPts val="0"/>
                        </a:spcBef>
                        <a:spcAft>
                          <a:spcPts val="0"/>
                        </a:spcAft>
                        <a:buNone/>
                      </a:pPr>
                      <a:r>
                        <a:rPr lang="id"/>
                        <a:t>list[index] = value </a:t>
                      </a:r>
                      <a:endParaRPr/>
                    </a:p>
                  </a:txBody>
                  <a:tcPr marT="91425" marB="91425" marR="91425" marL="91425"/>
                </a:tc>
                <a:tc>
                  <a:txBody>
                    <a:bodyPr/>
                    <a:lstStyle/>
                    <a:p>
                      <a:pPr indent="0" lvl="0" marL="0" rtl="0" algn="l">
                        <a:spcBef>
                          <a:spcPts val="0"/>
                        </a:spcBef>
                        <a:spcAft>
                          <a:spcPts val="0"/>
                        </a:spcAft>
                        <a:buNone/>
                      </a:pPr>
                      <a:r>
                        <a:rPr lang="id"/>
                        <a:t>Mengubah data di List</a:t>
                      </a:r>
                      <a:endParaRPr/>
                    </a:p>
                  </a:txBody>
                  <a:tcPr marT="91425" marB="91425" marR="91425" marL="91425"/>
                </a:tc>
              </a:tr>
              <a:tr h="381000">
                <a:tc>
                  <a:txBody>
                    <a:bodyPr/>
                    <a:lstStyle/>
                    <a:p>
                      <a:pPr indent="0" lvl="0" marL="0" rtl="0" algn="l">
                        <a:spcBef>
                          <a:spcPts val="0"/>
                        </a:spcBef>
                        <a:spcAft>
                          <a:spcPts val="0"/>
                        </a:spcAft>
                        <a:buNone/>
                      </a:pPr>
                      <a:r>
                        <a:rPr lang="id"/>
                        <a:t>list.removeAt(index)</a:t>
                      </a:r>
                      <a:endParaRPr/>
                    </a:p>
                  </a:txBody>
                  <a:tcPr marT="91425" marB="91425" marR="91425" marL="91425"/>
                </a:tc>
                <a:tc>
                  <a:txBody>
                    <a:bodyPr/>
                    <a:lstStyle/>
                    <a:p>
                      <a:pPr indent="0" lvl="0" marL="0" rtl="0" algn="l">
                        <a:spcBef>
                          <a:spcPts val="0"/>
                        </a:spcBef>
                        <a:spcAft>
                          <a:spcPts val="0"/>
                        </a:spcAft>
                        <a:buNone/>
                      </a:pPr>
                      <a:r>
                        <a:rPr lang="id"/>
                        <a:t>Menghapus data di List, index secara otomatis akan bergeser</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Data di List</a:t>
            </a:r>
            <a:endParaRPr/>
          </a:p>
        </p:txBody>
      </p:sp>
      <p:pic>
        <p:nvPicPr>
          <p:cNvPr id="754" name="Google Shape;754;p126"/>
          <p:cNvPicPr preferRelativeResize="0"/>
          <p:nvPr/>
        </p:nvPicPr>
        <p:blipFill>
          <a:blip r:embed="rId3">
            <a:alphaModFix/>
          </a:blip>
          <a:stretch>
            <a:fillRect/>
          </a:stretch>
        </p:blipFill>
        <p:spPr>
          <a:xfrm>
            <a:off x="152400" y="2006250"/>
            <a:ext cx="8839200" cy="231010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List Secara Langsung</a:t>
            </a:r>
            <a:endParaRPr/>
          </a:p>
        </p:txBody>
      </p:sp>
      <p:sp>
        <p:nvSpPr>
          <p:cNvPr id="760" name="Google Shape;760;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List juga mendukung deklarasi data secara langsung ketika pembuatan variable List</a:t>
            </a:r>
            <a:endParaRPr/>
          </a:p>
          <a:p>
            <a:pPr indent="-311150" lvl="0" marL="457200" rtl="0" algn="l">
              <a:spcBef>
                <a:spcPts val="0"/>
              </a:spcBef>
              <a:spcAft>
                <a:spcPts val="0"/>
              </a:spcAft>
              <a:buSzPts val="1300"/>
              <a:buChar char="●"/>
            </a:pPr>
            <a:r>
              <a:rPr lang="id"/>
              <a:t>Ini mempermudah kita ketika membuat list jika memang datanya sudah siap</a:t>
            </a:r>
            <a:endParaRPr/>
          </a:p>
          <a:p>
            <a:pPr indent="-311150" lvl="0" marL="457200" rtl="0" algn="l">
              <a:spcBef>
                <a:spcPts val="0"/>
              </a:spcBef>
              <a:spcAft>
                <a:spcPts val="0"/>
              </a:spcAft>
              <a:buSzPts val="1300"/>
              <a:buChar char="●"/>
            </a:pPr>
            <a:r>
              <a:rPr lang="id"/>
              <a:t>Caranya bisa gunakan perintah :</a:t>
            </a:r>
            <a:br>
              <a:rPr lang="id"/>
            </a:br>
            <a:r>
              <a:rPr lang="id"/>
              <a:t>var namaVariable = [value1, value2, value3]</a:t>
            </a:r>
            <a:br>
              <a:rPr lang="id"/>
            </a:br>
            <a:r>
              <a:rPr lang="id"/>
              <a:t>var namaVariable = &lt;TipeData&gt;[value1, value2, value3]</a:t>
            </a:r>
            <a:br>
              <a:rPr lang="id"/>
            </a:br>
            <a:r>
              <a:rPr lang="id"/>
              <a:t>var namaVariable = [</a:t>
            </a:r>
            <a:br>
              <a:rPr lang="id"/>
            </a:br>
            <a:r>
              <a:rPr lang="id"/>
              <a:t>	value1,</a:t>
            </a:r>
            <a:br>
              <a:rPr lang="id"/>
            </a:br>
            <a:r>
              <a:rPr lang="id"/>
              <a:t>	value2,</a:t>
            </a:r>
            <a:br>
              <a:rPr lang="id"/>
            </a:br>
            <a:r>
              <a:rPr lang="id"/>
              <a:t>	value3,</a:t>
            </a:r>
            <a:br>
              <a:rPr lang="id"/>
            </a:br>
            <a:r>
              <a:rPr lang="id"/>
              <a: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a:t>
            </a:r>
            <a:endParaRPr/>
          </a:p>
        </p:txBody>
      </p:sp>
      <p:sp>
        <p:nvSpPr>
          <p:cNvPr id="771" name="Google Shape;771;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 merupakan tipe data sama seperti List, namun ada beberapa hal yang berbeda dengan List</a:t>
            </a:r>
            <a:endParaRPr/>
          </a:p>
          <a:p>
            <a:pPr indent="-311150" lvl="0" marL="457200" rtl="0" algn="l">
              <a:spcBef>
                <a:spcPts val="0"/>
              </a:spcBef>
              <a:spcAft>
                <a:spcPts val="0"/>
              </a:spcAft>
              <a:buSzPts val="1300"/>
              <a:buChar char="●"/>
            </a:pPr>
            <a:r>
              <a:rPr lang="id"/>
              <a:t>Set tidak menerima duplikat data, artinya jika kita memasukkan data duplikat, hanya satu yang diterima, yang lainnya akan dihiraukan</a:t>
            </a:r>
            <a:endParaRPr/>
          </a:p>
          <a:p>
            <a:pPr indent="-311150" lvl="0" marL="457200" rtl="0" algn="l">
              <a:spcBef>
                <a:spcPts val="0"/>
              </a:spcBef>
              <a:spcAft>
                <a:spcPts val="0"/>
              </a:spcAft>
              <a:buSzPts val="1300"/>
              <a:buChar char="●"/>
            </a:pPr>
            <a:r>
              <a:rPr lang="id"/>
              <a:t>Set tidak menjamin urutan data, jika dalam List, urutan data sudah pasti menggunakan index, pada Set tidak ada index</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Set</a:t>
            </a:r>
            <a:endParaRPr/>
          </a:p>
        </p:txBody>
      </p:sp>
      <p:sp>
        <p:nvSpPr>
          <p:cNvPr id="777" name="Google Shape;777;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Set, tidak sama dengan membuat List</a:t>
            </a:r>
            <a:endParaRPr/>
          </a:p>
          <a:p>
            <a:pPr indent="-311150" lvl="0" marL="457200" rtl="0" algn="l">
              <a:spcBef>
                <a:spcPts val="0"/>
              </a:spcBef>
              <a:spcAft>
                <a:spcPts val="0"/>
              </a:spcAft>
              <a:buSzPts val="1300"/>
              <a:buChar char="●"/>
            </a:pPr>
            <a:r>
              <a:rPr lang="id"/>
              <a:t>Untuk membuat Set, kita menggunakan </a:t>
            </a:r>
            <a:r>
              <a:rPr lang="id"/>
              <a:t>{}</a:t>
            </a:r>
            <a:r>
              <a:rPr lang="id"/>
              <a:t> (</a:t>
            </a:r>
            <a:r>
              <a:rPr lang="id"/>
              <a:t>kurung kurawal </a:t>
            </a:r>
            <a:r>
              <a:rPr lang="id"/>
              <a:t>)</a:t>
            </a:r>
            <a:br>
              <a:rPr lang="id"/>
            </a:br>
            <a:r>
              <a:rPr lang="id"/>
              <a:t>Set&lt;TipeData&gt; namaVariable = {};</a:t>
            </a:r>
            <a:br>
              <a:rPr lang="id"/>
            </a:br>
            <a:r>
              <a:rPr lang="id"/>
              <a:t>var namaVariable = &lt;TipeData&gt;{};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List</a:t>
            </a:r>
            <a:endParaRPr/>
          </a:p>
        </p:txBody>
      </p:sp>
      <p:pic>
        <p:nvPicPr>
          <p:cNvPr id="783" name="Google Shape;783;p131"/>
          <p:cNvPicPr preferRelativeResize="0"/>
          <p:nvPr/>
        </p:nvPicPr>
        <p:blipFill>
          <a:blip r:embed="rId3">
            <a:alphaModFix/>
          </a:blip>
          <a:stretch>
            <a:fillRect/>
          </a:stretch>
        </p:blipFill>
        <p:spPr>
          <a:xfrm>
            <a:off x="152400" y="2006250"/>
            <a:ext cx="8839199" cy="156699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Set</a:t>
            </a:r>
            <a:endParaRPr/>
          </a:p>
        </p:txBody>
      </p:sp>
      <p:graphicFrame>
        <p:nvGraphicFramePr>
          <p:cNvPr id="789" name="Google Shape;789;p132"/>
          <p:cNvGraphicFramePr/>
          <p:nvPr/>
        </p:nvGraphicFramePr>
        <p:xfrm>
          <a:off x="952500" y="2190750"/>
          <a:ext cx="3000000" cy="3000000"/>
        </p:xfrm>
        <a:graphic>
          <a:graphicData uri="http://schemas.openxmlformats.org/drawingml/2006/table">
            <a:tbl>
              <a:tblPr>
                <a:noFill/>
                <a:tableStyleId>{8E39E4B6-9150-47C8-AEE7-0959C0267E77}</a:tableStyleId>
              </a:tblPr>
              <a:tblGrid>
                <a:gridCol w="3619500"/>
                <a:gridCol w="3619500"/>
              </a:tblGrid>
              <a:tr h="381000">
                <a:tc>
                  <a:txBody>
                    <a:bodyPr/>
                    <a:lstStyle/>
                    <a:p>
                      <a:pPr indent="0" lvl="0" marL="0" rtl="0" algn="l">
                        <a:spcBef>
                          <a:spcPts val="0"/>
                        </a:spcBef>
                        <a:spcAft>
                          <a:spcPts val="0"/>
                        </a:spcAft>
                        <a:buNone/>
                      </a:pPr>
                      <a:r>
                        <a:rPr lang="id"/>
                        <a:t>Operator / Method / Property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set.length</a:t>
                      </a:r>
                      <a:endParaRPr/>
                    </a:p>
                  </a:txBody>
                  <a:tcPr marT="91425" marB="91425" marR="91425" marL="91425"/>
                </a:tc>
                <a:tc>
                  <a:txBody>
                    <a:bodyPr/>
                    <a:lstStyle/>
                    <a:p>
                      <a:pPr indent="0" lvl="0" marL="0" rtl="0" algn="l">
                        <a:spcBef>
                          <a:spcPts val="0"/>
                        </a:spcBef>
                        <a:spcAft>
                          <a:spcPts val="0"/>
                        </a:spcAft>
                        <a:buNone/>
                      </a:pPr>
                      <a:r>
                        <a:rPr lang="id"/>
                        <a:t>Mendapatkan panjang Set</a:t>
                      </a:r>
                      <a:endParaRPr/>
                    </a:p>
                  </a:txBody>
                  <a:tcPr marT="91425" marB="91425" marR="91425" marL="91425"/>
                </a:tc>
              </a:tr>
              <a:tr h="381000">
                <a:tc>
                  <a:txBody>
                    <a:bodyPr/>
                    <a:lstStyle/>
                    <a:p>
                      <a:pPr indent="0" lvl="0" marL="0" rtl="0" algn="l">
                        <a:spcBef>
                          <a:spcPts val="0"/>
                        </a:spcBef>
                        <a:spcAft>
                          <a:spcPts val="0"/>
                        </a:spcAft>
                        <a:buNone/>
                      </a:pPr>
                      <a:r>
                        <a:rPr lang="id"/>
                        <a:t>set.add(value)</a:t>
                      </a:r>
                      <a:endParaRPr/>
                    </a:p>
                  </a:txBody>
                  <a:tcPr marT="91425" marB="91425" marR="91425" marL="91425"/>
                </a:tc>
                <a:tc>
                  <a:txBody>
                    <a:bodyPr/>
                    <a:lstStyle/>
                    <a:p>
                      <a:pPr indent="0" lvl="0" marL="0" rtl="0" algn="l">
                        <a:spcBef>
                          <a:spcPts val="0"/>
                        </a:spcBef>
                        <a:spcAft>
                          <a:spcPts val="0"/>
                        </a:spcAft>
                        <a:buNone/>
                      </a:pPr>
                      <a:r>
                        <a:rPr lang="id"/>
                        <a:t>Menambah data ke Set</a:t>
                      </a:r>
                      <a:endParaRPr/>
                    </a:p>
                  </a:txBody>
                  <a:tcPr marT="91425" marB="91425" marR="91425" marL="91425"/>
                </a:tc>
              </a:tr>
              <a:tr h="381000">
                <a:tc>
                  <a:txBody>
                    <a:bodyPr/>
                    <a:lstStyle/>
                    <a:p>
                      <a:pPr indent="0" lvl="0" marL="0" rtl="0" algn="l">
                        <a:spcBef>
                          <a:spcPts val="0"/>
                        </a:spcBef>
                        <a:spcAft>
                          <a:spcPts val="0"/>
                        </a:spcAft>
                        <a:buNone/>
                      </a:pPr>
                      <a:r>
                        <a:rPr lang="id"/>
                        <a:t>set.remove(value)</a:t>
                      </a:r>
                      <a:endParaRPr/>
                    </a:p>
                  </a:txBody>
                  <a:tcPr marT="91425" marB="91425" marR="91425" marL="91425"/>
                </a:tc>
                <a:tc>
                  <a:txBody>
                    <a:bodyPr/>
                    <a:lstStyle/>
                    <a:p>
                      <a:pPr indent="0" lvl="0" marL="0" rtl="0" algn="l">
                        <a:spcBef>
                          <a:spcPts val="0"/>
                        </a:spcBef>
                        <a:spcAft>
                          <a:spcPts val="0"/>
                        </a:spcAft>
                        <a:buNone/>
                      </a:pPr>
                      <a:r>
                        <a:rPr lang="id"/>
                        <a:t>Menghapus data dari Set</a:t>
                      </a:r>
                      <a:endParaRPr/>
                    </a:p>
                  </a:txBody>
                  <a:tcPr marT="91425" marB="91425" marR="91425" marL="91425"/>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Set</a:t>
            </a:r>
            <a:endParaRPr/>
          </a:p>
        </p:txBody>
      </p:sp>
      <p:pic>
        <p:nvPicPr>
          <p:cNvPr id="795" name="Google Shape;795;p133"/>
          <p:cNvPicPr preferRelativeResize="0"/>
          <p:nvPr/>
        </p:nvPicPr>
        <p:blipFill>
          <a:blip r:embed="rId3">
            <a:alphaModFix/>
          </a:blip>
          <a:stretch>
            <a:fillRect/>
          </a:stretch>
        </p:blipFill>
        <p:spPr>
          <a:xfrm>
            <a:off x="152400" y="2006250"/>
            <a:ext cx="7602192"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SDK</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menginstall Dart SDK, Dart memiliki banyak sekali executable file yang bisa diakses via terminal / command line</a:t>
            </a:r>
            <a:endParaRPr/>
          </a:p>
          <a:p>
            <a:pPr indent="-311150" lvl="0" marL="457200" rtl="0" algn="l">
              <a:spcBef>
                <a:spcPts val="0"/>
              </a:spcBef>
              <a:spcAft>
                <a:spcPts val="0"/>
              </a:spcAft>
              <a:buSzPts val="1300"/>
              <a:buChar char="●"/>
            </a:pPr>
            <a:r>
              <a:rPr lang="id"/>
              <a:t>Aplikasi tersebut bisa digunakan untuk membuat project, melakukan kompilasi sampai menjalankan kode program</a:t>
            </a:r>
            <a:endParaRPr/>
          </a:p>
          <a:p>
            <a:pPr indent="-311150" lvl="0" marL="457200" rtl="0" algn="l">
              <a:spcBef>
                <a:spcPts val="0"/>
              </a:spcBef>
              <a:spcAft>
                <a:spcPts val="0"/>
              </a:spcAft>
              <a:buSzPts val="1300"/>
              <a:buChar char="●"/>
            </a:pPr>
            <a:r>
              <a:rPr lang="id"/>
              <a:t>Banyak aplikasi yang terdapat di dalam Dart SDK, yang akan kita pelajari secara bertahap</a:t>
            </a:r>
            <a:endParaRPr/>
          </a:p>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https://dart.dev/get-dart</a:t>
            </a:r>
            <a:r>
              <a:rPr lang="id"/>
              <a:t>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Set Secara Langsung</a:t>
            </a:r>
            <a:endParaRPr/>
          </a:p>
        </p:txBody>
      </p:sp>
      <p:sp>
        <p:nvSpPr>
          <p:cNvPr id="801" name="Google Shape;801;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a:t>
            </a:r>
            <a:r>
              <a:rPr lang="id"/>
              <a:t> juga mendukung deklarasi data secara langsung ketika pembuatan variable Set</a:t>
            </a:r>
            <a:endParaRPr/>
          </a:p>
          <a:p>
            <a:pPr indent="-311150" lvl="0" marL="457200" rtl="0" algn="l">
              <a:spcBef>
                <a:spcPts val="0"/>
              </a:spcBef>
              <a:spcAft>
                <a:spcPts val="0"/>
              </a:spcAft>
              <a:buSzPts val="1300"/>
              <a:buChar char="●"/>
            </a:pPr>
            <a:r>
              <a:rPr lang="id"/>
              <a:t>Ini mempermudah kita ketika membuat Set jika memang datanya sudah siap</a:t>
            </a:r>
            <a:endParaRPr/>
          </a:p>
          <a:p>
            <a:pPr indent="-311150" lvl="0" marL="457200" rtl="0" algn="l">
              <a:spcBef>
                <a:spcPts val="0"/>
              </a:spcBef>
              <a:spcAft>
                <a:spcPts val="0"/>
              </a:spcAft>
              <a:buSzPts val="1300"/>
              <a:buChar char="●"/>
            </a:pPr>
            <a:r>
              <a:rPr lang="id"/>
              <a:t>Caranya bisa gunakan perintah :</a:t>
            </a:r>
            <a:br>
              <a:rPr lang="id"/>
            </a:br>
            <a:r>
              <a:rPr lang="id"/>
              <a:t>var namaVariable = {value1, value2, value3}</a:t>
            </a:r>
            <a:br>
              <a:rPr lang="id"/>
            </a:br>
            <a:r>
              <a:rPr lang="id"/>
              <a:t>var namaVariable = &lt;TipeData&gt;{value1, value2, value3}</a:t>
            </a:r>
            <a:br>
              <a:rPr lang="id"/>
            </a:br>
            <a:r>
              <a:rPr lang="id"/>
              <a:t>var namaVariable = {</a:t>
            </a:r>
            <a:br>
              <a:rPr lang="id"/>
            </a:br>
            <a:r>
              <a:rPr lang="id"/>
              <a:t>	value1,</a:t>
            </a:r>
            <a:br>
              <a:rPr lang="id"/>
            </a:br>
            <a:r>
              <a:rPr lang="id"/>
              <a:t>	value2,</a:t>
            </a:r>
            <a:br>
              <a:rPr lang="id"/>
            </a:br>
            <a:r>
              <a:rPr lang="id"/>
              <a:t>	value3,</a:t>
            </a:r>
            <a:br>
              <a:rPr lang="id"/>
            </a:br>
            <a:r>
              <a:rPr lang="id"/>
              <a: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Map</a:t>
            </a:r>
            <a:endParaRPr/>
          </a:p>
        </p:txBody>
      </p:sp>
      <p:sp>
        <p:nvSpPr>
          <p:cNvPr id="812" name="Google Shape;812;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Map adalah tipe data key-value, key mirip seperti index, value adalah data nya</a:t>
            </a:r>
            <a:endParaRPr/>
          </a:p>
          <a:p>
            <a:pPr indent="-311150" lvl="0" marL="457200" rtl="0" algn="l">
              <a:spcBef>
                <a:spcPts val="0"/>
              </a:spcBef>
              <a:spcAft>
                <a:spcPts val="0"/>
              </a:spcAft>
              <a:buSzPts val="1300"/>
              <a:buChar char="●"/>
            </a:pPr>
            <a:r>
              <a:rPr lang="id"/>
              <a:t>Sekilas mirip dengan List, yang membedakan adalah, index pada List sudah diatur oleh List secara otomatis, dan nilainya berupa int auto increment dimulai dari nol</a:t>
            </a:r>
            <a:endParaRPr/>
          </a:p>
          <a:p>
            <a:pPr indent="-311150" lvl="0" marL="457200" rtl="0" algn="l">
              <a:spcBef>
                <a:spcPts val="0"/>
              </a:spcBef>
              <a:spcAft>
                <a:spcPts val="0"/>
              </a:spcAft>
              <a:buSzPts val="1300"/>
              <a:buChar char="●"/>
            </a:pPr>
            <a:r>
              <a:rPr lang="id"/>
              <a:t>Sedangkan pada Map, key nya bisa ditentukan dengan tipe data apapun, dan kita perlu tentukan secara manual key nya ketika memasukkan value nya</a:t>
            </a:r>
            <a:endParaRPr/>
          </a:p>
          <a:p>
            <a:pPr indent="-311150" lvl="0" marL="457200" rtl="0" algn="l">
              <a:spcBef>
                <a:spcPts val="0"/>
              </a:spcBef>
              <a:spcAft>
                <a:spcPts val="0"/>
              </a:spcAft>
              <a:buSzPts val="1300"/>
              <a:buChar char="●"/>
            </a:pPr>
            <a:r>
              <a:rPr lang="id"/>
              <a:t>Jika kita memasukkan dengan key yang sudah ada, secara otomatis data dengan key lama akan diganti dengan data yang baru</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Map</a:t>
            </a:r>
            <a:endParaRPr/>
          </a:p>
        </p:txBody>
      </p:sp>
      <p:sp>
        <p:nvSpPr>
          <p:cNvPr id="818" name="Google Shape;818;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Map, kita menggunakan perintah sebagai berikut :</a:t>
            </a:r>
            <a:br>
              <a:rPr lang="id"/>
            </a:br>
            <a:r>
              <a:rPr lang="id"/>
              <a:t>Map&lt;TipeKey, TipeValue&gt; namaVariable = {};</a:t>
            </a:r>
            <a:br>
              <a:rPr lang="id"/>
            </a:br>
            <a:r>
              <a:rPr lang="id"/>
              <a:t>var namaVariable = Map&lt;TipeKey, TipeValue&gt;();</a:t>
            </a:r>
            <a:br>
              <a:rPr lang="id"/>
            </a:br>
            <a:r>
              <a:rPr lang="id"/>
              <a:t>var namaVariable = &lt;TipeKey, TipeValue&gt;{};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824" name="Google Shape;824;p138"/>
          <p:cNvPicPr preferRelativeResize="0"/>
          <p:nvPr/>
        </p:nvPicPr>
        <p:blipFill>
          <a:blip r:embed="rId3">
            <a:alphaModFix/>
          </a:blip>
          <a:stretch>
            <a:fillRect/>
          </a:stretch>
        </p:blipFill>
        <p:spPr>
          <a:xfrm>
            <a:off x="152400" y="2006250"/>
            <a:ext cx="8839197" cy="252337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Map</a:t>
            </a:r>
            <a:endParaRPr/>
          </a:p>
        </p:txBody>
      </p:sp>
      <p:graphicFrame>
        <p:nvGraphicFramePr>
          <p:cNvPr id="830" name="Google Shape;830;p139"/>
          <p:cNvGraphicFramePr/>
          <p:nvPr/>
        </p:nvGraphicFramePr>
        <p:xfrm>
          <a:off x="952500" y="2190750"/>
          <a:ext cx="3000000" cy="3000000"/>
        </p:xfrm>
        <a:graphic>
          <a:graphicData uri="http://schemas.openxmlformats.org/drawingml/2006/table">
            <a:tbl>
              <a:tblPr>
                <a:noFill/>
                <a:tableStyleId>{8E39E4B6-9150-47C8-AEE7-0959C0267E77}</a:tableStyleId>
              </a:tblPr>
              <a:tblGrid>
                <a:gridCol w="3619500"/>
                <a:gridCol w="3619500"/>
              </a:tblGrid>
              <a:tr h="381000">
                <a:tc>
                  <a:txBody>
                    <a:bodyPr/>
                    <a:lstStyle/>
                    <a:p>
                      <a:pPr indent="0" lvl="0" marL="0" rtl="0" algn="l">
                        <a:spcBef>
                          <a:spcPts val="0"/>
                        </a:spcBef>
                        <a:spcAft>
                          <a:spcPts val="0"/>
                        </a:spcAft>
                        <a:buNone/>
                      </a:pPr>
                      <a:r>
                        <a:rPr lang="id"/>
                        <a:t>Operator / Method / Property</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map</a:t>
                      </a:r>
                      <a:r>
                        <a:rPr lang="id"/>
                        <a:t>.length</a:t>
                      </a:r>
                      <a:endParaRPr/>
                    </a:p>
                  </a:txBody>
                  <a:tcPr marT="91425" marB="91425" marR="91425" marL="91425"/>
                </a:tc>
                <a:tc>
                  <a:txBody>
                    <a:bodyPr/>
                    <a:lstStyle/>
                    <a:p>
                      <a:pPr indent="0" lvl="0" marL="0" rtl="0" algn="l">
                        <a:spcBef>
                          <a:spcPts val="0"/>
                        </a:spcBef>
                        <a:spcAft>
                          <a:spcPts val="0"/>
                        </a:spcAft>
                        <a:buNone/>
                      </a:pPr>
                      <a:r>
                        <a:rPr lang="id"/>
                        <a:t>Mendapatkan panjang Map</a:t>
                      </a:r>
                      <a:endParaRPr/>
                    </a:p>
                  </a:txBody>
                  <a:tcPr marT="91425" marB="91425" marR="91425" marL="91425"/>
                </a:tc>
              </a:tr>
              <a:tr h="381000">
                <a:tc>
                  <a:txBody>
                    <a:bodyPr/>
                    <a:lstStyle/>
                    <a:p>
                      <a:pPr indent="0" lvl="0" marL="0" rtl="0" algn="l">
                        <a:spcBef>
                          <a:spcPts val="0"/>
                        </a:spcBef>
                        <a:spcAft>
                          <a:spcPts val="0"/>
                        </a:spcAft>
                        <a:buNone/>
                      </a:pPr>
                      <a:r>
                        <a:rPr lang="id"/>
                        <a:t>map[key]</a:t>
                      </a:r>
                      <a:endParaRPr/>
                    </a:p>
                  </a:txBody>
                  <a:tcPr marT="91425" marB="91425" marR="91425" marL="91425"/>
                </a:tc>
                <a:tc>
                  <a:txBody>
                    <a:bodyPr/>
                    <a:lstStyle/>
                    <a:p>
                      <a:pPr indent="0" lvl="0" marL="0" rtl="0" algn="l">
                        <a:spcBef>
                          <a:spcPts val="0"/>
                        </a:spcBef>
                        <a:spcAft>
                          <a:spcPts val="0"/>
                        </a:spcAft>
                        <a:buNone/>
                      </a:pPr>
                      <a:r>
                        <a:rPr lang="id"/>
                        <a:t>Mendapatkan data di Map</a:t>
                      </a:r>
                      <a:endParaRPr/>
                    </a:p>
                  </a:txBody>
                  <a:tcPr marT="91425" marB="91425" marR="91425" marL="91425"/>
                </a:tc>
              </a:tr>
              <a:tr h="381000">
                <a:tc>
                  <a:txBody>
                    <a:bodyPr/>
                    <a:lstStyle/>
                    <a:p>
                      <a:pPr indent="0" lvl="0" marL="0" rtl="0" algn="l">
                        <a:spcBef>
                          <a:spcPts val="0"/>
                        </a:spcBef>
                        <a:spcAft>
                          <a:spcPts val="0"/>
                        </a:spcAft>
                        <a:buNone/>
                      </a:pPr>
                      <a:r>
                        <a:rPr lang="id"/>
                        <a:t>map[key] = value</a:t>
                      </a:r>
                      <a:endParaRPr/>
                    </a:p>
                  </a:txBody>
                  <a:tcPr marT="91425" marB="91425" marR="91425" marL="91425"/>
                </a:tc>
                <a:tc>
                  <a:txBody>
                    <a:bodyPr/>
                    <a:lstStyle/>
                    <a:p>
                      <a:pPr indent="0" lvl="0" marL="0" rtl="0" algn="l">
                        <a:spcBef>
                          <a:spcPts val="0"/>
                        </a:spcBef>
                        <a:spcAft>
                          <a:spcPts val="0"/>
                        </a:spcAft>
                        <a:buNone/>
                      </a:pPr>
                      <a:r>
                        <a:rPr lang="id"/>
                        <a:t>Mengubah data di Map</a:t>
                      </a:r>
                      <a:endParaRPr/>
                    </a:p>
                  </a:txBody>
                  <a:tcPr marT="91425" marB="91425" marR="91425" marL="91425"/>
                </a:tc>
              </a:tr>
              <a:tr h="381000">
                <a:tc>
                  <a:txBody>
                    <a:bodyPr/>
                    <a:lstStyle/>
                    <a:p>
                      <a:pPr indent="0" lvl="0" marL="0" rtl="0" algn="l">
                        <a:spcBef>
                          <a:spcPts val="0"/>
                        </a:spcBef>
                        <a:spcAft>
                          <a:spcPts val="0"/>
                        </a:spcAft>
                        <a:buNone/>
                      </a:pPr>
                      <a:r>
                        <a:rPr lang="id"/>
                        <a:t>map.remove(key)</a:t>
                      </a:r>
                      <a:endParaRPr/>
                    </a:p>
                  </a:txBody>
                  <a:tcPr marT="91425" marB="91425" marR="91425" marL="91425"/>
                </a:tc>
                <a:tc>
                  <a:txBody>
                    <a:bodyPr/>
                    <a:lstStyle/>
                    <a:p>
                      <a:pPr indent="0" lvl="0" marL="0" rtl="0" algn="l">
                        <a:spcBef>
                          <a:spcPts val="0"/>
                        </a:spcBef>
                        <a:spcAft>
                          <a:spcPts val="0"/>
                        </a:spcAft>
                        <a:buNone/>
                      </a:pPr>
                      <a:r>
                        <a:rPr lang="id"/>
                        <a:t>Menghapus data di Map</a:t>
                      </a:r>
                      <a:endParaRPr/>
                    </a:p>
                  </a:txBody>
                  <a:tcPr marT="91425" marB="91425" marR="91425" marL="91425"/>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Map</a:t>
            </a:r>
            <a:endParaRPr/>
          </a:p>
        </p:txBody>
      </p:sp>
      <p:pic>
        <p:nvPicPr>
          <p:cNvPr id="836" name="Google Shape;836;p140"/>
          <p:cNvPicPr preferRelativeResize="0"/>
          <p:nvPr/>
        </p:nvPicPr>
        <p:blipFill>
          <a:blip r:embed="rId3">
            <a:alphaModFix/>
          </a:blip>
          <a:stretch>
            <a:fillRect/>
          </a:stretch>
        </p:blipFill>
        <p:spPr>
          <a:xfrm>
            <a:off x="152400" y="2006250"/>
            <a:ext cx="7716390"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Map Secara Langsung</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Map</a:t>
            </a:r>
            <a:r>
              <a:rPr lang="id"/>
              <a:t> juga mendukung deklarasi data secara langsung ketika pembuatan variable Map</a:t>
            </a:r>
            <a:endParaRPr/>
          </a:p>
          <a:p>
            <a:pPr indent="-311150" lvl="0" marL="457200" rtl="0" algn="l">
              <a:spcBef>
                <a:spcPts val="0"/>
              </a:spcBef>
              <a:spcAft>
                <a:spcPts val="0"/>
              </a:spcAft>
              <a:buSzPts val="1300"/>
              <a:buChar char="●"/>
            </a:pPr>
            <a:r>
              <a:rPr lang="id"/>
              <a:t>Ini mempermudah kita ketika membuat Map jika memang datanya sudah siap</a:t>
            </a:r>
            <a:endParaRPr/>
          </a:p>
          <a:p>
            <a:pPr indent="-311150" lvl="0" marL="457200" rtl="0" algn="l">
              <a:spcBef>
                <a:spcPts val="0"/>
              </a:spcBef>
              <a:spcAft>
                <a:spcPts val="0"/>
              </a:spcAft>
              <a:buSzPts val="1300"/>
              <a:buChar char="●"/>
            </a:pPr>
            <a:r>
              <a:rPr lang="id"/>
              <a:t>Caranya bisa gunakan perintah :</a:t>
            </a:r>
            <a:br>
              <a:rPr lang="id"/>
            </a:br>
            <a:r>
              <a:rPr lang="id"/>
              <a:t>var namaVariable = {</a:t>
            </a:r>
            <a:br>
              <a:rPr lang="id"/>
            </a:br>
            <a:r>
              <a:rPr lang="id"/>
              <a:t>	key1 : value1,</a:t>
            </a:r>
            <a:br>
              <a:rPr lang="id"/>
            </a:br>
            <a:r>
              <a:rPr lang="id"/>
              <a:t>	key2: value2,</a:t>
            </a:r>
            <a:br>
              <a:rPr lang="id"/>
            </a:br>
            <a:r>
              <a:rPr lang="id"/>
              <a:t>	key3: value3,</a:t>
            </a:r>
            <a:br>
              <a:rPr lang="id"/>
            </a:br>
            <a:r>
              <a:rPr lang="id"/>
              <a: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Symbol</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Symbol</a:t>
            </a:r>
            <a:endParaRPr/>
          </a:p>
        </p:txBody>
      </p:sp>
      <p:sp>
        <p:nvSpPr>
          <p:cNvPr id="853" name="Google Shape;853;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Symbol merupakan tipe data yang sebenarnya jarang sekali digunakan</a:t>
            </a:r>
            <a:endParaRPr/>
          </a:p>
          <a:p>
            <a:pPr indent="-311150" lvl="0" marL="457200" rtl="0" algn="l">
              <a:spcBef>
                <a:spcPts val="0"/>
              </a:spcBef>
              <a:spcAft>
                <a:spcPts val="0"/>
              </a:spcAft>
              <a:buSzPts val="1300"/>
              <a:buChar char="●"/>
            </a:pPr>
            <a:r>
              <a:rPr lang="id"/>
              <a:t>Symbol sebenarnya bisa digunakan sebagai constant</a:t>
            </a:r>
            <a:endParaRPr/>
          </a:p>
          <a:p>
            <a:pPr indent="-311150" lvl="0" marL="457200" rtl="0" algn="l">
              <a:spcBef>
                <a:spcPts val="0"/>
              </a:spcBef>
              <a:spcAft>
                <a:spcPts val="0"/>
              </a:spcAft>
              <a:buSzPts val="1300"/>
              <a:buChar char="●"/>
            </a:pPr>
            <a:r>
              <a:rPr lang="id"/>
              <a:t>Untuk membuat Symbol, kita bisa menggunakan tanda #, atau jika kita butuh membuat Symbol dengan nama yang mengandung spasi, kita bisa gunakan Symbol(“text”)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SDK Executable File</a:t>
            </a:r>
            <a:endParaRPr/>
          </a:p>
        </p:txBody>
      </p:sp>
      <p:pic>
        <p:nvPicPr>
          <p:cNvPr id="229" name="Google Shape;229;p36"/>
          <p:cNvPicPr preferRelativeResize="0"/>
          <p:nvPr/>
        </p:nvPicPr>
        <p:blipFill>
          <a:blip r:embed="rId3">
            <a:alphaModFix/>
          </a:blip>
          <a:stretch>
            <a:fillRect/>
          </a:stretch>
        </p:blipFill>
        <p:spPr>
          <a:xfrm>
            <a:off x="152400" y="2006250"/>
            <a:ext cx="4856468" cy="298484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Symbol</a:t>
            </a:r>
            <a:endParaRPr/>
          </a:p>
        </p:txBody>
      </p:sp>
      <p:pic>
        <p:nvPicPr>
          <p:cNvPr id="859" name="Google Shape;859;p144"/>
          <p:cNvPicPr preferRelativeResize="0"/>
          <p:nvPr/>
        </p:nvPicPr>
        <p:blipFill>
          <a:blip r:embed="rId3">
            <a:alphaModFix/>
          </a:blip>
          <a:stretch>
            <a:fillRect/>
          </a:stretch>
        </p:blipFill>
        <p:spPr>
          <a:xfrm>
            <a:off x="152400" y="2006250"/>
            <a:ext cx="8839202" cy="2230927"/>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dan Else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a:t>
            </a:r>
            <a:endParaRPr/>
          </a:p>
        </p:txBody>
      </p:sp>
      <p:sp>
        <p:nvSpPr>
          <p:cNvPr id="870" name="Google Shape;870;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Dart,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percabagan if</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a:t>
            </a:r>
            <a:endParaRPr/>
          </a:p>
        </p:txBody>
      </p:sp>
      <p:pic>
        <p:nvPicPr>
          <p:cNvPr id="876" name="Google Shape;876;p147"/>
          <p:cNvPicPr preferRelativeResize="0"/>
          <p:nvPr/>
        </p:nvPicPr>
        <p:blipFill>
          <a:blip r:embed="rId3">
            <a:alphaModFix/>
          </a:blip>
          <a:stretch>
            <a:fillRect/>
          </a:stretch>
        </p:blipFill>
        <p:spPr>
          <a:xfrm>
            <a:off x="152400" y="2006250"/>
            <a:ext cx="8839200" cy="253287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a:t>
            </a:r>
            <a:endParaRPr/>
          </a:p>
        </p:txBody>
      </p:sp>
      <p:sp>
        <p:nvSpPr>
          <p:cNvPr id="882" name="Google Shape;882;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a:t>
            </a:r>
            <a:endParaRPr/>
          </a:p>
        </p:txBody>
      </p:sp>
      <p:pic>
        <p:nvPicPr>
          <p:cNvPr id="888" name="Google Shape;888;p149"/>
          <p:cNvPicPr preferRelativeResize="0"/>
          <p:nvPr/>
        </p:nvPicPr>
        <p:blipFill>
          <a:blip r:embed="rId3">
            <a:alphaModFix/>
          </a:blip>
          <a:stretch>
            <a:fillRect/>
          </a:stretch>
        </p:blipFill>
        <p:spPr>
          <a:xfrm>
            <a:off x="152400" y="2006250"/>
            <a:ext cx="785145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a:t>
            </a:r>
            <a:endParaRPr/>
          </a:p>
        </p:txBody>
      </p:sp>
      <p:sp>
        <p:nvSpPr>
          <p:cNvPr id="894" name="Google Shape;894;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kita bisa menggunakan else if</a:t>
            </a:r>
            <a:endParaRPr/>
          </a:p>
          <a:p>
            <a:pPr indent="-311150" lvl="0" marL="457200" rtl="0" algn="l">
              <a:spcBef>
                <a:spcPts val="0"/>
              </a:spcBef>
              <a:spcAft>
                <a:spcPts val="0"/>
              </a:spcAft>
              <a:buSzPts val="1300"/>
              <a:buChar char="●"/>
            </a:pPr>
            <a:r>
              <a:rPr lang="id"/>
              <a:t>Else if bisa ditambahkan sebanyak-banyaknya</a:t>
            </a:r>
            <a:endParaRPr/>
          </a:p>
          <a:p>
            <a:pPr indent="-311150" lvl="0" marL="457200" rtl="0" algn="l">
              <a:spcBef>
                <a:spcPts val="0"/>
              </a:spcBef>
              <a:spcAft>
                <a:spcPts val="0"/>
              </a:spcAft>
              <a:buSzPts val="1300"/>
              <a:buChar char="●"/>
            </a:pPr>
            <a:r>
              <a:rPr lang="id"/>
              <a:t>Ketika salah satu kondisi terpenuhi, maka otomatis akan berhenti, if else selanjutnya tidak akan dieksekusi</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a:t>
            </a:r>
            <a:endParaRPr/>
          </a:p>
        </p:txBody>
      </p:sp>
      <p:pic>
        <p:nvPicPr>
          <p:cNvPr id="900" name="Google Shape;900;p151"/>
          <p:cNvPicPr preferRelativeResize="0"/>
          <p:nvPr/>
        </p:nvPicPr>
        <p:blipFill>
          <a:blip r:embed="rId3">
            <a:alphaModFix/>
          </a:blip>
          <a:stretch>
            <a:fillRect/>
          </a:stretch>
        </p:blipFill>
        <p:spPr>
          <a:xfrm>
            <a:off x="152400" y="2006250"/>
            <a:ext cx="6995742"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Case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Case</a:t>
            </a:r>
            <a:endParaRPr/>
          </a:p>
        </p:txBody>
      </p:sp>
      <p:sp>
        <p:nvSpPr>
          <p:cNvPr id="911" name="Google Shape;911;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Executable File dart</a:t>
            </a:r>
            <a:endParaRPr/>
          </a:p>
        </p:txBody>
      </p:sp>
      <p:sp>
        <p:nvSpPr>
          <p:cNvPr id="235" name="Google Shape;235;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executable yang akan banyak kita  gunakan adalah menggunakan executable file dart di dalam folder bin</a:t>
            </a:r>
            <a:endParaRPr/>
          </a:p>
          <a:p>
            <a:pPr indent="-311150" lvl="0" marL="457200" rtl="0" algn="l">
              <a:spcBef>
                <a:spcPts val="0"/>
              </a:spcBef>
              <a:spcAft>
                <a:spcPts val="0"/>
              </a:spcAft>
              <a:buSzPts val="1300"/>
              <a:buChar char="●"/>
            </a:pPr>
            <a:r>
              <a:rPr lang="id"/>
              <a:t>file dart ini digunakan untuk membuat project,  melakukan kompilasi kode program, dan menjalankan aplikasi dart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Case</a:t>
            </a:r>
            <a:endParaRPr/>
          </a:p>
        </p:txBody>
      </p:sp>
      <p:pic>
        <p:nvPicPr>
          <p:cNvPr id="917" name="Google Shape;917;p154"/>
          <p:cNvPicPr preferRelativeResize="0"/>
          <p:nvPr/>
        </p:nvPicPr>
        <p:blipFill>
          <a:blip r:embed="rId3">
            <a:alphaModFix/>
          </a:blip>
          <a:stretch>
            <a:fillRect/>
          </a:stretch>
        </p:blipFill>
        <p:spPr>
          <a:xfrm>
            <a:off x="152400" y="2006250"/>
            <a:ext cx="5877002"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t>
            </a:r>
            <a:endParaRPr/>
          </a:p>
        </p:txBody>
      </p:sp>
      <p:sp>
        <p:nvSpPr>
          <p:cNvPr id="928" name="Google Shape;928;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null merupakan tipe data representasi data kosong</a:t>
            </a:r>
            <a:endParaRPr/>
          </a:p>
          <a:p>
            <a:pPr indent="-311150" lvl="0" marL="457200" rtl="0" algn="l">
              <a:spcBef>
                <a:spcPts val="0"/>
              </a:spcBef>
              <a:spcAft>
                <a:spcPts val="0"/>
              </a:spcAft>
              <a:buSzPts val="1300"/>
              <a:buChar char="●"/>
            </a:pPr>
            <a:r>
              <a:rPr lang="id"/>
              <a:t>Secara default, saat kita membuat variable, data harus diisi, jika tidak diisi, maka variable tidak bisa digunakan</a:t>
            </a:r>
            <a:endParaRPr/>
          </a:p>
          <a:p>
            <a:pPr indent="-311150" lvl="0" marL="457200" rtl="0" algn="l">
              <a:spcBef>
                <a:spcPts val="0"/>
              </a:spcBef>
              <a:spcAft>
                <a:spcPts val="0"/>
              </a:spcAft>
              <a:buSzPts val="1300"/>
              <a:buChar char="●"/>
            </a:pPr>
            <a:r>
              <a:rPr lang="id"/>
              <a:t>Namun jika kita ingin membuat sebuah variable bisa diisi data null, kita bisa tambahkan karakter ? (tanda tanya), seperti :</a:t>
            </a:r>
            <a:br>
              <a:rPr lang="id"/>
            </a:br>
            <a:r>
              <a:rPr lang="id"/>
              <a:t>TipeData? namaVariable  = null;</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t>
            </a:r>
            <a:endParaRPr/>
          </a:p>
        </p:txBody>
      </p:sp>
      <p:pic>
        <p:nvPicPr>
          <p:cNvPr id="934" name="Google Shape;934;p157"/>
          <p:cNvPicPr preferRelativeResize="0"/>
          <p:nvPr/>
        </p:nvPicPr>
        <p:blipFill>
          <a:blip r:embed="rId3">
            <a:alphaModFix/>
          </a:blip>
          <a:stretch>
            <a:fillRect/>
          </a:stretch>
        </p:blipFill>
        <p:spPr>
          <a:xfrm>
            <a:off x="152400" y="2006250"/>
            <a:ext cx="8839200" cy="2049019"/>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945" name="Google Shape;945;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Ternary operator adalah operator sederhana dari if </a:t>
            </a:r>
            <a:endParaRPr/>
          </a:p>
          <a:p>
            <a:pPr indent="-311150" lvl="0" marL="457200" rtl="0" algn="l">
              <a:spcBef>
                <a:spcPts val="0"/>
              </a:spcBef>
              <a:spcAft>
                <a:spcPts val="0"/>
              </a:spcAft>
              <a:buSzPts val="1300"/>
              <a:buChar char="●"/>
            </a:pPr>
            <a:r>
              <a:rPr lang="id"/>
              <a:t>Ternary operator terdiri dari  kondisi yang dievaluasi, jika menghasilkan true maka nilai pertama diambil, jika false, maka nilai kedua diambil</a:t>
            </a:r>
            <a:endParaRPr/>
          </a:p>
          <a:p>
            <a:pPr indent="0" lvl="0" marL="0" rtl="0" algn="l">
              <a:spcBef>
                <a:spcPts val="1600"/>
              </a:spcBef>
              <a:spcAft>
                <a:spcPts val="160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Ternary Operator</a:t>
            </a:r>
            <a:endParaRPr/>
          </a:p>
        </p:txBody>
      </p:sp>
      <p:pic>
        <p:nvPicPr>
          <p:cNvPr id="951" name="Google Shape;951;p160"/>
          <p:cNvPicPr preferRelativeResize="0"/>
          <p:nvPr/>
        </p:nvPicPr>
        <p:blipFill>
          <a:blip r:embed="rId3">
            <a:alphaModFix/>
          </a:blip>
          <a:stretch>
            <a:fillRect/>
          </a:stretch>
        </p:blipFill>
        <p:spPr>
          <a:xfrm>
            <a:off x="152400" y="2006250"/>
            <a:ext cx="8839198" cy="263264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957" name="Google Shape;957;p161"/>
          <p:cNvPicPr preferRelativeResize="0"/>
          <p:nvPr/>
        </p:nvPicPr>
        <p:blipFill>
          <a:blip r:embed="rId3">
            <a:alphaModFix/>
          </a:blip>
          <a:stretch>
            <a:fillRect/>
          </a:stretch>
        </p:blipFill>
        <p:spPr>
          <a:xfrm>
            <a:off x="152400" y="2006250"/>
            <a:ext cx="8839202" cy="114775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Safety</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Safety</a:t>
            </a:r>
            <a:endParaRPr/>
          </a:p>
        </p:txBody>
      </p:sp>
      <p:sp>
        <p:nvSpPr>
          <p:cNvPr id="968" name="Google Shape;968;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beberapa bahasa pemrograman, NullPointerException adalah salah satu kesalahan yang sangat sering dilakukan oleh programmer</a:t>
            </a:r>
            <a:endParaRPr/>
          </a:p>
          <a:p>
            <a:pPr indent="-311150" lvl="0" marL="457200" rtl="0" algn="l">
              <a:spcBef>
                <a:spcPts val="0"/>
              </a:spcBef>
              <a:spcAft>
                <a:spcPts val="0"/>
              </a:spcAft>
              <a:buSzPts val="1300"/>
              <a:buChar char="●"/>
            </a:pPr>
            <a:r>
              <a:rPr lang="id"/>
              <a:t>Biasanya  NullPointerException terjadi ketika kita mengakses sebuah data, yang ternyata data tersebut adalah null</a:t>
            </a:r>
            <a:endParaRPr/>
          </a:p>
          <a:p>
            <a:pPr indent="-311150" lvl="0" marL="457200" rtl="0" algn="l">
              <a:spcBef>
                <a:spcPts val="0"/>
              </a:spcBef>
              <a:spcAft>
                <a:spcPts val="0"/>
              </a:spcAft>
              <a:buSzPts val="1300"/>
              <a:buChar char="●"/>
            </a:pPr>
            <a:r>
              <a:rPr lang="id"/>
              <a:t>Dart mendukung Null Safety, dimana ini bisa membantu programmer dari melakukan kesalahan mengakses data yang bisa null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File dart</a:t>
            </a:r>
            <a:endParaRPr/>
          </a:p>
        </p:txBody>
      </p:sp>
      <p:pic>
        <p:nvPicPr>
          <p:cNvPr id="241" name="Google Shape;241;p38"/>
          <p:cNvPicPr preferRelativeResize="0"/>
          <p:nvPr/>
        </p:nvPicPr>
        <p:blipFill>
          <a:blip r:embed="rId3">
            <a:alphaModFix/>
          </a:blip>
          <a:stretch>
            <a:fillRect/>
          </a:stretch>
        </p:blipFill>
        <p:spPr>
          <a:xfrm>
            <a:off x="152400" y="2006250"/>
            <a:ext cx="5723761" cy="2984852"/>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Check</a:t>
            </a:r>
            <a:endParaRPr/>
          </a:p>
        </p:txBody>
      </p:sp>
      <p:sp>
        <p:nvSpPr>
          <p:cNvPr id="974" name="Google Shape;974;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akan mengakses property, method atau operator terhadap data yang nullable (bisa null), maka Dart akan memberi compile error</a:t>
            </a:r>
            <a:endParaRPr/>
          </a:p>
          <a:p>
            <a:pPr indent="-311150" lvl="0" marL="457200" rtl="0" algn="l">
              <a:spcBef>
                <a:spcPts val="0"/>
              </a:spcBef>
              <a:spcAft>
                <a:spcPts val="0"/>
              </a:spcAft>
              <a:buSzPts val="1300"/>
              <a:buChar char="●"/>
            </a:pPr>
            <a:r>
              <a:rPr lang="id"/>
              <a:t>Dart akan meminta kita melakukan Null Check terlebih dahulu, sebelum mengakses data nullable nya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 Check</a:t>
            </a:r>
            <a:endParaRPr/>
          </a:p>
        </p:txBody>
      </p:sp>
      <p:pic>
        <p:nvPicPr>
          <p:cNvPr id="980" name="Google Shape;980;p165"/>
          <p:cNvPicPr preferRelativeResize="0"/>
          <p:nvPr/>
        </p:nvPicPr>
        <p:blipFill>
          <a:blip r:embed="rId3">
            <a:alphaModFix/>
          </a:blip>
          <a:stretch>
            <a:fillRect/>
          </a:stretch>
        </p:blipFill>
        <p:spPr>
          <a:xfrm>
            <a:off x="152400" y="2006250"/>
            <a:ext cx="8839201" cy="1226793"/>
          </a:xfrm>
          <a:prstGeom prst="rect">
            <a:avLst/>
          </a:prstGeom>
          <a:noFill/>
          <a:ln>
            <a:noFill/>
          </a:ln>
        </p:spPr>
      </p:pic>
      <p:pic>
        <p:nvPicPr>
          <p:cNvPr id="981" name="Google Shape;981;p165"/>
          <p:cNvPicPr preferRelativeResize="0"/>
          <p:nvPr/>
        </p:nvPicPr>
        <p:blipFill>
          <a:blip r:embed="rId4">
            <a:alphaModFix/>
          </a:blip>
          <a:stretch>
            <a:fillRect/>
          </a:stretch>
        </p:blipFill>
        <p:spPr>
          <a:xfrm>
            <a:off x="152400" y="3385443"/>
            <a:ext cx="7772517" cy="1605657"/>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Nullable ke Non Nullable</a:t>
            </a:r>
            <a:endParaRPr/>
          </a:p>
        </p:txBody>
      </p:sp>
      <p:sp>
        <p:nvSpPr>
          <p:cNvPr id="987" name="Google Shape;987;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konversi tipe data non nullable ke nullable, kita bisa langsung masukkan data nya  saja</a:t>
            </a:r>
            <a:endParaRPr/>
          </a:p>
          <a:p>
            <a:pPr indent="-311150" lvl="0" marL="457200" rtl="0" algn="l">
              <a:spcBef>
                <a:spcPts val="0"/>
              </a:spcBef>
              <a:spcAft>
                <a:spcPts val="0"/>
              </a:spcAft>
              <a:buSzPts val="1300"/>
              <a:buChar char="●"/>
            </a:pPr>
            <a:r>
              <a:rPr lang="id"/>
              <a:t>Namun untuk melakukan konversi tipe data nullable ke non nullable, kita wajib melakukan  null check terlebih dahulu</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Konversi Nullable ke Non Nullable</a:t>
            </a:r>
            <a:endParaRPr/>
          </a:p>
        </p:txBody>
      </p:sp>
      <p:pic>
        <p:nvPicPr>
          <p:cNvPr id="993" name="Google Shape;993;p167"/>
          <p:cNvPicPr preferRelativeResize="0"/>
          <p:nvPr/>
        </p:nvPicPr>
        <p:blipFill>
          <a:blip r:embed="rId3">
            <a:alphaModFix/>
          </a:blip>
          <a:stretch>
            <a:fillRect/>
          </a:stretch>
        </p:blipFill>
        <p:spPr>
          <a:xfrm>
            <a:off x="152400" y="2006250"/>
            <a:ext cx="8839202" cy="2404148"/>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999" name="Google Shape;999;p1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kita butuh melakukan konversi dari tipe data nullable ke non nullable, namun jika data nya ternyata null, kita ganti dengan default value</a:t>
            </a:r>
            <a:endParaRPr/>
          </a:p>
          <a:p>
            <a:pPr indent="-311150" lvl="0" marL="457200" rtl="0" algn="l">
              <a:spcBef>
                <a:spcPts val="0"/>
              </a:spcBef>
              <a:spcAft>
                <a:spcPts val="0"/>
              </a:spcAft>
              <a:buSzPts val="1300"/>
              <a:buChar char="●"/>
            </a:pPr>
            <a:r>
              <a:rPr lang="id"/>
              <a:t>Untuk melakukan hal tersebut, kita tidak  perlu menggunakan if else, kita cukup  menggunakan operator ??  (tanda tanya dua kali)</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a:t>
            </a:r>
            <a:endParaRPr/>
          </a:p>
        </p:txBody>
      </p:sp>
      <p:pic>
        <p:nvPicPr>
          <p:cNvPr id="1005" name="Google Shape;1005;p169"/>
          <p:cNvPicPr preferRelativeResize="0"/>
          <p:nvPr/>
        </p:nvPicPr>
        <p:blipFill>
          <a:blip r:embed="rId3">
            <a:alphaModFix/>
          </a:blip>
          <a:stretch>
            <a:fillRect/>
          </a:stretch>
        </p:blipFill>
        <p:spPr>
          <a:xfrm>
            <a:off x="152400" y="2006250"/>
            <a:ext cx="8839200" cy="1176647"/>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Secara Paksa</a:t>
            </a:r>
            <a:endParaRPr/>
          </a:p>
        </p:txBody>
      </p:sp>
      <p:sp>
        <p:nvSpPr>
          <p:cNvPr id="1011" name="Google Shape;1011;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mendukung konversi secara paksa dari tipe data  nullable ke non nullable dengan menggunakan karakter ! (tanda seru) setelah nama variable nullable nya</a:t>
            </a:r>
            <a:endParaRPr/>
          </a:p>
          <a:p>
            <a:pPr indent="-311150" lvl="0" marL="457200" rtl="0" algn="l">
              <a:spcBef>
                <a:spcPts val="0"/>
              </a:spcBef>
              <a:spcAft>
                <a:spcPts val="0"/>
              </a:spcAft>
              <a:buSzPts val="1300"/>
              <a:buChar char="●"/>
            </a:pPr>
            <a:r>
              <a:rPr lang="id"/>
              <a:t>Namun konsekuensinya, jika ternyata datanya  null, maka otomatis akan terjadi error ketika aplikasi berjalan, jadi gunakan secara bijak</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Secara Paksa</a:t>
            </a:r>
            <a:endParaRPr/>
          </a:p>
        </p:txBody>
      </p:sp>
      <p:pic>
        <p:nvPicPr>
          <p:cNvPr id="1017" name="Google Shape;1017;p171"/>
          <p:cNvPicPr preferRelativeResize="0"/>
          <p:nvPr/>
        </p:nvPicPr>
        <p:blipFill>
          <a:blip r:embed="rId3">
            <a:alphaModFix/>
          </a:blip>
          <a:stretch>
            <a:fillRect/>
          </a:stretch>
        </p:blipFill>
        <p:spPr>
          <a:xfrm>
            <a:off x="152400" y="2006250"/>
            <a:ext cx="8839201" cy="114981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Nullable Member</a:t>
            </a:r>
            <a:endParaRPr/>
          </a:p>
        </p:txBody>
      </p:sp>
      <p:sp>
        <p:nvSpPr>
          <p:cNvPr id="1023" name="Google Shape;1023;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nullable member (property, method, operator), maka secara default Dart akan memberi  peringatan untuk melakukan null check</a:t>
            </a:r>
            <a:endParaRPr/>
          </a:p>
          <a:p>
            <a:pPr indent="-311150" lvl="0" marL="457200" rtl="0" algn="l">
              <a:spcBef>
                <a:spcPts val="0"/>
              </a:spcBef>
              <a:spcAft>
                <a:spcPts val="0"/>
              </a:spcAft>
              <a:buSzPts val="1300"/>
              <a:buChar char="●"/>
            </a:pPr>
            <a:r>
              <a:rPr lang="id"/>
              <a:t>Namun Kita bisa mengakses nullable member secara aman, tanpa harus memaksa melakukan konversi, caranya dengan menggunakan tanda tanya (?)</a:t>
            </a:r>
            <a:endParaRPr/>
          </a:p>
          <a:p>
            <a:pPr indent="-311150" lvl="0" marL="457200" rtl="0" algn="l">
              <a:spcBef>
                <a:spcPts val="0"/>
              </a:spcBef>
              <a:spcAft>
                <a:spcPts val="0"/>
              </a:spcAft>
              <a:buSzPts val="1300"/>
              <a:buChar char="●"/>
            </a:pPr>
            <a:r>
              <a:rPr lang="id"/>
              <a:t>Namun konsekuensinya, ketika mengakses nullable member, hasil dari member tersebut bisa jadi null kalo datanya ternyata null</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Nullable Member</a:t>
            </a:r>
            <a:endParaRPr/>
          </a:p>
        </p:txBody>
      </p:sp>
      <p:pic>
        <p:nvPicPr>
          <p:cNvPr id="1029" name="Google Shape;1029;p173"/>
          <p:cNvPicPr preferRelativeResize="0"/>
          <p:nvPr/>
        </p:nvPicPr>
        <p:blipFill>
          <a:blip r:embed="rId3">
            <a:alphaModFix/>
          </a:blip>
          <a:stretch>
            <a:fillRect/>
          </a:stretch>
        </p:blipFill>
        <p:spPr>
          <a:xfrm>
            <a:off x="152400" y="2006250"/>
            <a:ext cx="8839200" cy="160032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1040" name="Google Shape;1040;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1046" name="Google Shape;1046;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1052" name="Google Shape;1052;p177"/>
          <p:cNvPicPr preferRelativeResize="0"/>
          <p:nvPr/>
        </p:nvPicPr>
        <p:blipFill>
          <a:blip r:embed="rId3">
            <a:alphaModFix/>
          </a:blip>
          <a:stretch>
            <a:fillRect/>
          </a:stretch>
        </p:blipFill>
        <p:spPr>
          <a:xfrm>
            <a:off x="152400" y="2006250"/>
            <a:ext cx="8839199" cy="1423659"/>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1058" name="Google Shape;1058;p178"/>
          <p:cNvPicPr preferRelativeResize="0"/>
          <p:nvPr/>
        </p:nvPicPr>
        <p:blipFill>
          <a:blip r:embed="rId3">
            <a:alphaModFix/>
          </a:blip>
          <a:stretch>
            <a:fillRect/>
          </a:stretch>
        </p:blipFill>
        <p:spPr>
          <a:xfrm>
            <a:off x="152400" y="2006250"/>
            <a:ext cx="8839200" cy="2303834"/>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1064" name="Google Shape;1064;p179"/>
          <p:cNvPicPr preferRelativeResize="0"/>
          <p:nvPr/>
        </p:nvPicPr>
        <p:blipFill>
          <a:blip r:embed="rId3">
            <a:alphaModFix/>
          </a:blip>
          <a:stretch>
            <a:fillRect/>
          </a:stretch>
        </p:blipFill>
        <p:spPr>
          <a:xfrm>
            <a:off x="152400" y="2006250"/>
            <a:ext cx="8839202" cy="161560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1070" name="Google Shape;1070;p180"/>
          <p:cNvPicPr preferRelativeResize="0"/>
          <p:nvPr/>
        </p:nvPicPr>
        <p:blipFill>
          <a:blip r:embed="rId3">
            <a:alphaModFix/>
          </a:blip>
          <a:stretch>
            <a:fillRect/>
          </a:stretch>
        </p:blipFill>
        <p:spPr>
          <a:xfrm>
            <a:off x="152400" y="2006250"/>
            <a:ext cx="8839197" cy="144614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a:t>
            </a:r>
            <a:r>
              <a:rPr lang="id"/>
              <a:t> Loop</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1081" name="Google Shape;1081;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1087" name="Google Shape;1087;p183"/>
          <p:cNvPicPr preferRelativeResize="0"/>
          <p:nvPr/>
        </p:nvPicPr>
        <p:blipFill>
          <a:blip r:embed="rId3">
            <a:alphaModFix/>
          </a:blip>
          <a:stretch>
            <a:fillRect/>
          </a:stretch>
        </p:blipFill>
        <p:spPr>
          <a:xfrm>
            <a:off x="152400" y="2006250"/>
            <a:ext cx="8839197" cy="2069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52" name="Google Shape;252;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project Dart, kita bisa gunakan perintah :</a:t>
            </a:r>
            <a:br>
              <a:rPr lang="id"/>
            </a:br>
            <a:r>
              <a:rPr lang="id"/>
              <a:t>dart create nama_project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1098" name="Google Shape;1098;p1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1104" name="Google Shape;1104;p186"/>
          <p:cNvPicPr preferRelativeResize="0"/>
          <p:nvPr/>
        </p:nvPicPr>
        <p:blipFill>
          <a:blip r:embed="rId3">
            <a:alphaModFix/>
          </a:blip>
          <a:stretch>
            <a:fillRect/>
          </a:stretch>
        </p:blipFill>
        <p:spPr>
          <a:xfrm>
            <a:off x="152400" y="2006250"/>
            <a:ext cx="8839201" cy="2186701"/>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dan Continue</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1115" name="Google Shape;1115;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case,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1121" name="Google Shape;1121;p189"/>
          <p:cNvPicPr preferRelativeResize="0"/>
          <p:nvPr/>
        </p:nvPicPr>
        <p:blipFill>
          <a:blip r:embed="rId3">
            <a:alphaModFix/>
          </a:blip>
          <a:stretch>
            <a:fillRect/>
          </a:stretch>
        </p:blipFill>
        <p:spPr>
          <a:xfrm>
            <a:off x="152400" y="2006250"/>
            <a:ext cx="8178753" cy="29848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1127" name="Google Shape;1127;p190"/>
          <p:cNvPicPr preferRelativeResize="0"/>
          <p:nvPr/>
        </p:nvPicPr>
        <p:blipFill>
          <a:blip r:embed="rId3">
            <a:alphaModFix/>
          </a:blip>
          <a:stretch>
            <a:fillRect/>
          </a:stretch>
        </p:blipFill>
        <p:spPr>
          <a:xfrm>
            <a:off x="152400" y="2006250"/>
            <a:ext cx="8839199" cy="2659582"/>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In</a:t>
            </a:r>
            <a:endParaRPr/>
          </a:p>
        </p:txBody>
      </p:sp>
      <p:sp>
        <p:nvSpPr>
          <p:cNvPr id="1138" name="Google Shape;1138;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List menggunakann perulangan</a:t>
            </a:r>
            <a:endParaRPr/>
          </a:p>
          <a:p>
            <a:pPr indent="-311150" lvl="0" marL="457200" rtl="0" algn="l">
              <a:spcBef>
                <a:spcPts val="0"/>
              </a:spcBef>
              <a:spcAft>
                <a:spcPts val="0"/>
              </a:spcAft>
              <a:buSzPts val="1300"/>
              <a:buChar char="●"/>
            </a:pPr>
            <a:r>
              <a:rPr lang="id"/>
              <a:t>Mengakses data List menggunakan perulangan sangat bertele-tele, kita harus membuat counter, lalu mengakses List menggunakan counter yang kita buat</a:t>
            </a:r>
            <a:endParaRPr/>
          </a:p>
          <a:p>
            <a:pPr indent="-311150" lvl="0" marL="457200" rtl="0" algn="l">
              <a:spcBef>
                <a:spcPts val="0"/>
              </a:spcBef>
              <a:spcAft>
                <a:spcPts val="0"/>
              </a:spcAft>
              <a:buSzPts val="1300"/>
              <a:buChar char="●"/>
            </a:pPr>
            <a:r>
              <a:rPr lang="id"/>
              <a:t>Namun untungnya, terdapat perulangan for in, yang bisa digunakan untuk mengakses seluruh data di List secara otomatis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In</a:t>
            </a:r>
            <a:endParaRPr/>
          </a:p>
        </p:txBody>
      </p:sp>
      <p:pic>
        <p:nvPicPr>
          <p:cNvPr id="1144" name="Google Shape;1144;p193"/>
          <p:cNvPicPr preferRelativeResize="0"/>
          <p:nvPr/>
        </p:nvPicPr>
        <p:blipFill>
          <a:blip r:embed="rId3">
            <a:alphaModFix/>
          </a:blip>
          <a:stretch>
            <a:fillRect/>
          </a:stretch>
        </p:blipFill>
        <p:spPr>
          <a:xfrm>
            <a:off x="152400" y="2006250"/>
            <a:ext cx="8839200" cy="19775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Project Dart</a:t>
            </a:r>
            <a:endParaRPr/>
          </a:p>
        </p:txBody>
      </p:sp>
      <p:pic>
        <p:nvPicPr>
          <p:cNvPr id="258" name="Google Shape;258;p41"/>
          <p:cNvPicPr preferRelativeResize="0"/>
          <p:nvPr/>
        </p:nvPicPr>
        <p:blipFill>
          <a:blip r:embed="rId3">
            <a:alphaModFix/>
          </a:blip>
          <a:stretch>
            <a:fillRect/>
          </a:stretch>
        </p:blipFill>
        <p:spPr>
          <a:xfrm>
            <a:off x="152400" y="2006250"/>
            <a:ext cx="8683203" cy="2984851"/>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For In</a:t>
            </a:r>
            <a:endParaRPr/>
          </a:p>
        </p:txBody>
      </p:sp>
      <p:pic>
        <p:nvPicPr>
          <p:cNvPr id="1150" name="Google Shape;1150;p194"/>
          <p:cNvPicPr preferRelativeResize="0"/>
          <p:nvPr/>
        </p:nvPicPr>
        <p:blipFill>
          <a:blip r:embed="rId3">
            <a:alphaModFix/>
          </a:blip>
          <a:stretch>
            <a:fillRect/>
          </a:stretch>
        </p:blipFill>
        <p:spPr>
          <a:xfrm>
            <a:off x="152400" y="2006250"/>
            <a:ext cx="8839201" cy="202498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161" name="Google Shape;1161;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blok kode program yang akan berjalan saat kita panggil</a:t>
            </a:r>
            <a:endParaRPr/>
          </a:p>
          <a:p>
            <a:pPr indent="-311150" lvl="0" marL="457200" rtl="0" algn="l">
              <a:spcBef>
                <a:spcPts val="0"/>
              </a:spcBef>
              <a:spcAft>
                <a:spcPts val="0"/>
              </a:spcAft>
              <a:buSzPts val="1300"/>
              <a:buChar char="●"/>
            </a:pPr>
            <a:r>
              <a:rPr lang="id"/>
              <a:t>Sebelumnya kita sudah menggunakan method print() untuk menampilkan tulisan di console</a:t>
            </a:r>
            <a:endParaRPr/>
          </a:p>
          <a:p>
            <a:pPr indent="-311150" lvl="0" marL="457200" rtl="0" algn="l">
              <a:spcBef>
                <a:spcPts val="0"/>
              </a:spcBef>
              <a:spcAft>
                <a:spcPts val="0"/>
              </a:spcAft>
              <a:buSzPts val="1300"/>
              <a:buChar char="●"/>
            </a:pPr>
            <a:r>
              <a:rPr lang="id"/>
              <a:t>Untuk membuat function, kita bisa menggunakan kata kunci void, lalu diikuti dengan nama </a:t>
            </a:r>
            <a:r>
              <a:rPr lang="id"/>
              <a:t>function</a:t>
            </a:r>
            <a:r>
              <a:rPr lang="id"/>
              <a:t>, kurung () dan diakhiri dengan block</a:t>
            </a:r>
            <a:endParaRPr/>
          </a:p>
          <a:p>
            <a:pPr indent="-311150" lvl="0" marL="457200" rtl="0" algn="l">
              <a:spcBef>
                <a:spcPts val="0"/>
              </a:spcBef>
              <a:spcAft>
                <a:spcPts val="0"/>
              </a:spcAft>
              <a:buSzPts val="1300"/>
              <a:buChar char="●"/>
            </a:pPr>
            <a:r>
              <a:rPr lang="id"/>
              <a:t>Kita bisa memanggil </a:t>
            </a:r>
            <a:r>
              <a:rPr lang="id"/>
              <a:t>function</a:t>
            </a:r>
            <a:r>
              <a:rPr lang="id"/>
              <a:t> dengan menggunakan nama </a:t>
            </a:r>
            <a:r>
              <a:rPr lang="id"/>
              <a:t>function</a:t>
            </a:r>
            <a:r>
              <a:rPr lang="id"/>
              <a:t> lalu diikuti dengan kurung ()</a:t>
            </a:r>
            <a:endParaRPr/>
          </a:p>
          <a:p>
            <a:pPr indent="-311150" lvl="0" marL="457200" rtl="0" algn="l">
              <a:spcBef>
                <a:spcPts val="0"/>
              </a:spcBef>
              <a:spcAft>
                <a:spcPts val="0"/>
              </a:spcAft>
              <a:buSzPts val="1300"/>
              <a:buChar char="●"/>
            </a:pPr>
            <a:r>
              <a:rPr lang="id"/>
              <a:t>Di bahasa pemrograman lain, F</a:t>
            </a:r>
            <a:r>
              <a:rPr lang="id"/>
              <a:t>unction</a:t>
            </a:r>
            <a:r>
              <a:rPr lang="id"/>
              <a:t> juga disebut dengan Method</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167" name="Google Shape;1167;p197"/>
          <p:cNvPicPr preferRelativeResize="0"/>
          <p:nvPr/>
        </p:nvPicPr>
        <p:blipFill>
          <a:blip r:embed="rId3">
            <a:alphaModFix/>
          </a:blip>
          <a:stretch>
            <a:fillRect/>
          </a:stretch>
        </p:blipFill>
        <p:spPr>
          <a:xfrm>
            <a:off x="152400" y="2006250"/>
            <a:ext cx="8747047"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Parameter</a:t>
            </a:r>
            <a:endParaRPr/>
          </a:p>
        </p:txBody>
      </p:sp>
      <p:sp>
        <p:nvSpPr>
          <p:cNvPr id="1178" name="Google Shape;1178;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parameter atau argument di function yang sudah kita buat</a:t>
            </a:r>
            <a:endParaRPr/>
          </a:p>
          <a:p>
            <a:pPr indent="-311150" lvl="0" marL="457200" rtl="0" algn="l">
              <a:spcBef>
                <a:spcPts val="0"/>
              </a:spcBef>
              <a:spcAft>
                <a:spcPts val="0"/>
              </a:spcAft>
              <a:buSzPts val="1300"/>
              <a:buChar char="●"/>
            </a:pPr>
            <a:r>
              <a:rPr lang="id"/>
              <a:t>Cara membuat parameter sama seperti cara membuat variabel</a:t>
            </a:r>
            <a:endParaRPr/>
          </a:p>
          <a:p>
            <a:pPr indent="-311150" lvl="0" marL="457200" rtl="0" algn="l">
              <a:spcBef>
                <a:spcPts val="0"/>
              </a:spcBef>
              <a:spcAft>
                <a:spcPts val="0"/>
              </a:spcAft>
              <a:buSzPts val="1300"/>
              <a:buChar char="●"/>
            </a:pPr>
            <a:r>
              <a:rPr lang="id"/>
              <a:t>Parameter ditempatkan di dalam kurung () di deklarasi function</a:t>
            </a:r>
            <a:endParaRPr/>
          </a:p>
          <a:p>
            <a:pPr indent="-311150" lvl="0" marL="457200" rtl="0" algn="l">
              <a:spcBef>
                <a:spcPts val="0"/>
              </a:spcBef>
              <a:spcAft>
                <a:spcPts val="0"/>
              </a:spcAft>
              <a:buSzPts val="1300"/>
              <a:buChar char="●"/>
            </a:pPr>
            <a:r>
              <a:rPr lang="id"/>
              <a:t>Parameter bisa lebih dari satu, jika lebih dari satu, harus dipisah menggunakan tanda koma</a:t>
            </a:r>
            <a:endParaRPr/>
          </a:p>
          <a:p>
            <a:pPr indent="-311150" lvl="0" marL="457200" rtl="0" algn="l">
              <a:spcBef>
                <a:spcPts val="0"/>
              </a:spcBef>
              <a:spcAft>
                <a:spcPts val="0"/>
              </a:spcAft>
              <a:buSzPts val="1300"/>
              <a:buChar char="●"/>
            </a:pPr>
            <a:r>
              <a:rPr lang="id"/>
              <a:t>Ketika memanggil function, kita bisa sebut nama function nya, lalu gunakan kurung (), jika terdapat parameter dalam kurung (), silahkan masukkan parameter sesuai dengan jumlah parameter nya</a:t>
            </a:r>
            <a:endParaRPr/>
          </a:p>
          <a:p>
            <a:pPr indent="0" lvl="0" marL="0" rtl="0" algn="l">
              <a:spcBef>
                <a:spcPts val="1600"/>
              </a:spcBef>
              <a:spcAft>
                <a:spcPts val="1600"/>
              </a:spcAft>
              <a:buNone/>
            </a:pPr>
            <a:r>
              <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Parameter</a:t>
            </a:r>
            <a:endParaRPr/>
          </a:p>
        </p:txBody>
      </p:sp>
      <p:pic>
        <p:nvPicPr>
          <p:cNvPr id="1184" name="Google Shape;1184;p200"/>
          <p:cNvPicPr preferRelativeResize="0"/>
          <p:nvPr/>
        </p:nvPicPr>
        <p:blipFill>
          <a:blip r:embed="rId3">
            <a:alphaModFix/>
          </a:blip>
          <a:stretch>
            <a:fillRect/>
          </a:stretch>
        </p:blipFill>
        <p:spPr>
          <a:xfrm>
            <a:off x="152400" y="2006250"/>
            <a:ext cx="8839199" cy="289663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Parameter</a:t>
            </a:r>
            <a:endParaRPr/>
          </a:p>
        </p:txBody>
      </p:sp>
      <p:sp>
        <p:nvSpPr>
          <p:cNvPr id="1195" name="Google Shape;1195;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parameter wajib dikirim ketika kita memanggil function</a:t>
            </a:r>
            <a:endParaRPr/>
          </a:p>
          <a:p>
            <a:pPr indent="-311150" lvl="0" marL="457200" rtl="0" algn="l">
              <a:spcBef>
                <a:spcPts val="0"/>
              </a:spcBef>
              <a:spcAft>
                <a:spcPts val="0"/>
              </a:spcAft>
              <a:buSzPts val="1300"/>
              <a:buChar char="●"/>
            </a:pPr>
            <a:r>
              <a:rPr lang="id"/>
              <a:t>Namun jika kita ingin membuat parameter yang optional, artinya tidak wajib dikirim, kita bisa wrap dalam  kurung []</a:t>
            </a:r>
            <a:endParaRPr/>
          </a:p>
          <a:p>
            <a:pPr indent="-311150" lvl="0" marL="457200" rtl="0" algn="l">
              <a:spcBef>
                <a:spcPts val="0"/>
              </a:spcBef>
              <a:spcAft>
                <a:spcPts val="0"/>
              </a:spcAft>
              <a:buSzPts val="1300"/>
              <a:buChar char="●"/>
            </a:pPr>
            <a:r>
              <a:rPr lang="id"/>
              <a:t>Dan parameter optional haruslah nullable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Parameter</a:t>
            </a:r>
            <a:endParaRPr/>
          </a:p>
        </p:txBody>
      </p:sp>
      <p:pic>
        <p:nvPicPr>
          <p:cNvPr id="1201" name="Google Shape;1201;p203"/>
          <p:cNvPicPr preferRelativeResize="0"/>
          <p:nvPr/>
        </p:nvPicPr>
        <p:blipFill>
          <a:blip r:embed="rId3">
            <a:alphaModFix/>
          </a:blip>
          <a:stretch>
            <a:fillRect/>
          </a:stretch>
        </p:blipFill>
        <p:spPr>
          <a:xfrm>
            <a:off x="152400" y="2006250"/>
            <a:ext cx="8839197" cy="29218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Membuka Project</a:t>
            </a:r>
            <a:endParaRPr/>
          </a:p>
        </p:txBody>
      </p:sp>
      <p:sp>
        <p:nvSpPr>
          <p:cNvPr id="264" name="Google Shape;264;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project, secara otomatis akan dibuat folder baru dengan nama sesuai dengan nama projectnya</a:t>
            </a:r>
            <a:endParaRPr/>
          </a:p>
          <a:p>
            <a:pPr indent="-311150" lvl="0" marL="457200" rtl="0" algn="l">
              <a:spcBef>
                <a:spcPts val="0"/>
              </a:spcBef>
              <a:spcAft>
                <a:spcPts val="0"/>
              </a:spcAft>
              <a:buSzPts val="1300"/>
              <a:buChar char="●"/>
            </a:pPr>
            <a:r>
              <a:rPr lang="id"/>
              <a:t>Selanjutnya, silahkan buka project tersebut menggunakan Text Editor yang kita gunakan</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1207" name="Google Shape;1207;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optional parameter tidak ingin nullable, maka kita wajib menambahkan default value</a:t>
            </a:r>
            <a:endParaRPr/>
          </a:p>
          <a:p>
            <a:pPr indent="-311150" lvl="0" marL="457200" rtl="0" algn="l">
              <a:spcBef>
                <a:spcPts val="0"/>
              </a:spcBef>
              <a:spcAft>
                <a:spcPts val="0"/>
              </a:spcAft>
              <a:buSzPts val="1300"/>
              <a:buChar char="●"/>
            </a:pPr>
            <a:r>
              <a:rPr lang="id"/>
              <a:t>Caranya, setelah nama parameter, kita tambahkan = default value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Value</a:t>
            </a:r>
            <a:endParaRPr/>
          </a:p>
        </p:txBody>
      </p:sp>
      <p:pic>
        <p:nvPicPr>
          <p:cNvPr id="1213" name="Google Shape;1213;p205"/>
          <p:cNvPicPr preferRelativeResize="0"/>
          <p:nvPr/>
        </p:nvPicPr>
        <p:blipFill>
          <a:blip r:embed="rId3">
            <a:alphaModFix/>
          </a:blip>
          <a:stretch>
            <a:fillRect/>
          </a:stretch>
        </p:blipFill>
        <p:spPr>
          <a:xfrm>
            <a:off x="152400" y="2006250"/>
            <a:ext cx="8839197" cy="2844974"/>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Parameter</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Named Parameter</a:t>
            </a:r>
            <a:endParaRPr/>
          </a:p>
        </p:txBody>
      </p:sp>
      <p:sp>
        <p:nvSpPr>
          <p:cNvPr id="1224" name="Google Shape;1224;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posisi parameter ketika kita memanggil function harus sesuai dengan posisi parameter di function tersebut</a:t>
            </a:r>
            <a:endParaRPr/>
          </a:p>
          <a:p>
            <a:pPr indent="-311150" lvl="0" marL="457200" rtl="0" algn="l">
              <a:spcBef>
                <a:spcPts val="0"/>
              </a:spcBef>
              <a:spcAft>
                <a:spcPts val="0"/>
              </a:spcAft>
              <a:buSzPts val="1300"/>
              <a:buChar char="●"/>
            </a:pPr>
            <a:r>
              <a:rPr lang="id"/>
              <a:t>Dart memiliki fitur dengan named parameter, dimana saat memanggil parameter kita bisa menyebutkan nama parameter nya, sehingga posisinya tidak perlu harus sesuai dengan posisi parameter nya</a:t>
            </a:r>
            <a:endParaRPr/>
          </a:p>
          <a:p>
            <a:pPr indent="-311150" lvl="0" marL="457200" rtl="0" algn="l">
              <a:spcBef>
                <a:spcPts val="0"/>
              </a:spcBef>
              <a:spcAft>
                <a:spcPts val="0"/>
              </a:spcAft>
              <a:buSzPts val="1300"/>
              <a:buChar char="●"/>
            </a:pPr>
            <a:r>
              <a:rPr lang="id"/>
              <a:t>Namun ketika membuat function nya, kita perlu melakukan perubahan ketika membuat parameter nya, yaitu dengan menggunakan kurung kurawal {} </a:t>
            </a:r>
            <a:endParaRPr/>
          </a:p>
          <a:p>
            <a:pPr indent="-311150" lvl="0" marL="457200" rtl="0" algn="l">
              <a:spcBef>
                <a:spcPts val="0"/>
              </a:spcBef>
              <a:spcAft>
                <a:spcPts val="0"/>
              </a:spcAft>
              <a:buSzPts val="1300"/>
              <a:buChar char="●"/>
            </a:pPr>
            <a:r>
              <a:rPr lang="id"/>
              <a:t>Secara default, named parameter adalah nullable, sehingga kita perlu tambahkan karakter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Named Parameter</a:t>
            </a:r>
            <a:endParaRPr/>
          </a:p>
        </p:txBody>
      </p:sp>
      <p:pic>
        <p:nvPicPr>
          <p:cNvPr id="1230" name="Google Shape;1230;p208"/>
          <p:cNvPicPr preferRelativeResize="0"/>
          <p:nvPr/>
        </p:nvPicPr>
        <p:blipFill>
          <a:blip r:embed="rId3">
            <a:alphaModFix/>
          </a:blip>
          <a:stretch>
            <a:fillRect/>
          </a:stretch>
        </p:blipFill>
        <p:spPr>
          <a:xfrm>
            <a:off x="152400" y="2006250"/>
            <a:ext cx="7801044" cy="2984851"/>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Parameter Value</a:t>
            </a:r>
            <a:endParaRPr/>
          </a:p>
        </p:txBody>
      </p:sp>
      <p:sp>
        <p:nvSpPr>
          <p:cNvPr id="1236" name="Google Shape;1236;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secara default, named parameter adalah nullable,  sehingga secara otomatis ketika memanggil function, kita tidak wajib mengirim parameter tersebut</a:t>
            </a:r>
            <a:endParaRPr/>
          </a:p>
          <a:p>
            <a:pPr indent="-311150" lvl="0" marL="457200" rtl="0" algn="l">
              <a:spcBef>
                <a:spcPts val="0"/>
              </a:spcBef>
              <a:spcAft>
                <a:spcPts val="0"/>
              </a:spcAft>
              <a:buSzPts val="1300"/>
              <a:buChar char="●"/>
            </a:pPr>
            <a:r>
              <a:rPr lang="id"/>
              <a:t>Agar nilai parameter tidak null, kita juga bisa memberikan default value dengan menambah = nilai default nya</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Parameter Value</a:t>
            </a:r>
            <a:endParaRPr/>
          </a:p>
        </p:txBody>
      </p:sp>
      <p:pic>
        <p:nvPicPr>
          <p:cNvPr id="1242" name="Google Shape;1242;p210"/>
          <p:cNvPicPr preferRelativeResize="0"/>
          <p:nvPr/>
        </p:nvPicPr>
        <p:blipFill>
          <a:blip r:embed="rId3">
            <a:alphaModFix/>
          </a:blip>
          <a:stretch>
            <a:fillRect/>
          </a:stretch>
        </p:blipFill>
        <p:spPr>
          <a:xfrm>
            <a:off x="152400" y="2006250"/>
            <a:ext cx="7727575" cy="298485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Required Parameter</a:t>
            </a:r>
            <a:endParaRPr/>
          </a:p>
        </p:txBody>
      </p:sp>
      <p:sp>
        <p:nvSpPr>
          <p:cNvPr id="1248" name="Google Shape;1248;p2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named parameter, kita juga bisa memaksa sebuah parameter menjadi mandatory, sehingga kita memanggil function tersebut, parameter nya wajib ditambahkan</a:t>
            </a:r>
            <a:endParaRPr/>
          </a:p>
          <a:p>
            <a:pPr indent="-311150" lvl="0" marL="457200" rtl="0" algn="l">
              <a:spcBef>
                <a:spcPts val="0"/>
              </a:spcBef>
              <a:spcAft>
                <a:spcPts val="0"/>
              </a:spcAft>
              <a:buSzPts val="1300"/>
              <a:buChar char="●"/>
            </a:pPr>
            <a:r>
              <a:rPr lang="id"/>
              <a:t>Caranya kita bisa tambahkan kata kunci required di awal parameter</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Required Parameter</a:t>
            </a:r>
            <a:endParaRPr/>
          </a:p>
        </p:txBody>
      </p:sp>
      <p:pic>
        <p:nvPicPr>
          <p:cNvPr id="1254" name="Google Shape;1254;p212"/>
          <p:cNvPicPr preferRelativeResize="0"/>
          <p:nvPr/>
        </p:nvPicPr>
        <p:blipFill>
          <a:blip r:embed="rId3">
            <a:alphaModFix/>
          </a:blip>
          <a:stretch>
            <a:fillRect/>
          </a:stretch>
        </p:blipFill>
        <p:spPr>
          <a:xfrm>
            <a:off x="152400" y="2006250"/>
            <a:ext cx="7687175" cy="2984851"/>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Struktur Project</a:t>
            </a:r>
            <a:endParaRPr/>
          </a:p>
        </p:txBody>
      </p:sp>
      <p:pic>
        <p:nvPicPr>
          <p:cNvPr id="270" name="Google Shape;270;p43"/>
          <p:cNvPicPr preferRelativeResize="0"/>
          <p:nvPr/>
        </p:nvPicPr>
        <p:blipFill>
          <a:blip r:embed="rId3">
            <a:alphaModFix/>
          </a:blip>
          <a:stretch>
            <a:fillRect/>
          </a:stretch>
        </p:blipFill>
        <p:spPr>
          <a:xfrm>
            <a:off x="152400" y="2006250"/>
            <a:ext cx="4447307" cy="29848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265" name="Google Shape;1265;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menghasilkan value null, namun jika kita ingin, kita bisa membuat sebuah function yang mengembalikan nilai</a:t>
            </a:r>
            <a:endParaRPr/>
          </a:p>
          <a:p>
            <a:pPr indent="-311150" lvl="0" marL="457200" rtl="0" algn="l">
              <a:spcBef>
                <a:spcPts val="0"/>
              </a:spcBef>
              <a:spcAft>
                <a:spcPts val="0"/>
              </a:spcAft>
              <a:buSzPts val="1300"/>
              <a:buChar char="●"/>
            </a:pPr>
            <a:r>
              <a:rPr lang="id"/>
              <a:t>Agar function bisa menghasilkan value, kita harus mengubah kata kunci void dengan tipe data yang dihasilkan</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sesuai dengan tipe data yang sudah kita deklarasikan di function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a:t>
            </a:r>
            <a:endParaRPr/>
          </a:p>
        </p:txBody>
      </p:sp>
      <p:pic>
        <p:nvPicPr>
          <p:cNvPr id="1271" name="Google Shape;1271;p215"/>
          <p:cNvPicPr preferRelativeResize="0"/>
          <p:nvPr/>
        </p:nvPicPr>
        <p:blipFill>
          <a:blip r:embed="rId3">
            <a:alphaModFix/>
          </a:blip>
          <a:stretch>
            <a:fillRect/>
          </a:stretch>
        </p:blipFill>
        <p:spPr>
          <a:xfrm>
            <a:off x="152400" y="2006250"/>
            <a:ext cx="7266041" cy="298485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Short Expression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Short Expression</a:t>
            </a:r>
            <a:endParaRPr/>
          </a:p>
        </p:txBody>
      </p:sp>
      <p:sp>
        <p:nvSpPr>
          <p:cNvPr id="1282" name="Google Shape;1282;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mendukung function short expression</a:t>
            </a:r>
            <a:endParaRPr/>
          </a:p>
          <a:p>
            <a:pPr indent="-311150" lvl="0" marL="457200" rtl="0" algn="l">
              <a:spcBef>
                <a:spcPts val="0"/>
              </a:spcBef>
              <a:spcAft>
                <a:spcPts val="0"/>
              </a:spcAft>
              <a:buSzPts val="1300"/>
              <a:buChar char="●"/>
            </a:pPr>
            <a:r>
              <a:rPr lang="id"/>
              <a:t>Dimana jika terdapat sebuah function yang hanya satu baris, kita bisa menyingkatnya secara sederhana</a:t>
            </a:r>
            <a:endParaRPr/>
          </a:p>
          <a:p>
            <a:pPr indent="-311150" lvl="0" marL="457200" rtl="0" algn="l">
              <a:spcBef>
                <a:spcPts val="0"/>
              </a:spcBef>
              <a:spcAft>
                <a:spcPts val="0"/>
              </a:spcAft>
              <a:buSzPts val="1300"/>
              <a:buChar char="●"/>
            </a:pPr>
            <a:r>
              <a:rPr lang="id"/>
              <a:t>Untuk membuat  function short expression, kita tidak butuh  kurung  {} dan juga tidak butuh kata kunci return</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Short Expression</a:t>
            </a:r>
            <a:endParaRPr/>
          </a:p>
        </p:txBody>
      </p:sp>
      <p:pic>
        <p:nvPicPr>
          <p:cNvPr id="1288" name="Google Shape;1288;p218"/>
          <p:cNvPicPr preferRelativeResize="0"/>
          <p:nvPr/>
        </p:nvPicPr>
        <p:blipFill>
          <a:blip r:embed="rId3">
            <a:alphaModFix/>
          </a:blip>
          <a:stretch>
            <a:fillRect/>
          </a:stretch>
        </p:blipFill>
        <p:spPr>
          <a:xfrm>
            <a:off x="152400" y="2006250"/>
            <a:ext cx="8839200" cy="2365883"/>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2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Function</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Function</a:t>
            </a:r>
            <a:endParaRPr/>
          </a:p>
        </p:txBody>
      </p:sp>
      <p:sp>
        <p:nvSpPr>
          <p:cNvPr id="1299" name="Google Shape;1299;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Dart, kita bisa membuat inner  function di dalam outer  function</a:t>
            </a:r>
            <a:endParaRPr/>
          </a:p>
          <a:p>
            <a:pPr indent="-311150" lvl="0" marL="457200" rtl="0" algn="l">
              <a:spcBef>
                <a:spcPts val="0"/>
              </a:spcBef>
              <a:spcAft>
                <a:spcPts val="0"/>
              </a:spcAft>
              <a:buSzPts val="1300"/>
              <a:buChar char="●"/>
            </a:pPr>
            <a:r>
              <a:rPr lang="id"/>
              <a:t>Namun perlu diperhatikan, inner  function yang dibuat di dalam outer function, hanya bisa  diakses dari outer function saja, tidak bisa diakses dari luar outer function</a:t>
            </a:r>
            <a:endParaRPr/>
          </a:p>
          <a:p>
            <a:pPr indent="-311150" lvl="0" marL="457200" rtl="0" algn="l">
              <a:spcBef>
                <a:spcPts val="0"/>
              </a:spcBef>
              <a:spcAft>
                <a:spcPts val="0"/>
              </a:spcAft>
              <a:buSzPts val="1300"/>
              <a:buChar char="●"/>
            </a:pPr>
            <a:r>
              <a:rPr lang="id"/>
              <a:t>Untuk lebih detail tentang ini akan  kita bahas di materi tentang Scope</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Inner Function</a:t>
            </a:r>
            <a:endParaRPr/>
          </a:p>
        </p:txBody>
      </p:sp>
      <p:pic>
        <p:nvPicPr>
          <p:cNvPr id="1305" name="Google Shape;1305;p221"/>
          <p:cNvPicPr preferRelativeResize="0"/>
          <p:nvPr/>
        </p:nvPicPr>
        <p:blipFill>
          <a:blip r:embed="rId3">
            <a:alphaModFix/>
          </a:blip>
          <a:stretch>
            <a:fillRect/>
          </a:stretch>
        </p:blipFill>
        <p:spPr>
          <a:xfrm>
            <a:off x="152400" y="2006250"/>
            <a:ext cx="8839199" cy="2921174"/>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Function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Function</a:t>
            </a:r>
            <a:endParaRPr/>
          </a:p>
        </p:txBody>
      </p:sp>
      <p:sp>
        <p:nvSpPr>
          <p:cNvPr id="1316" name="Google Shape;1316;p2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sudah tahu dari awal, bahkan main function adalah function yang digunakan sebagai gerbang masuk aplikasi  Dart</a:t>
            </a:r>
            <a:endParaRPr/>
          </a:p>
          <a:p>
            <a:pPr indent="-311150" lvl="0" marL="457200" rtl="0" algn="l">
              <a:spcBef>
                <a:spcPts val="0"/>
              </a:spcBef>
              <a:spcAft>
                <a:spcPts val="0"/>
              </a:spcAft>
              <a:buSzPts val="1300"/>
              <a:buChar char="●"/>
            </a:pPr>
            <a:r>
              <a:rPr lang="id"/>
              <a:t>Function main adalah function yang akan dijalankan pertama kali oleh Dart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Main Function Parameter</a:t>
            </a:r>
            <a:endParaRPr/>
          </a:p>
        </p:txBody>
      </p:sp>
      <p:sp>
        <p:nvSpPr>
          <p:cNvPr id="1322" name="Google Shape;1322;p2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Main function memiliki sebuah parameter optional, yaitu adalah arguments, dimana data parameter tersebut berupa List&lt;String&gt;</a:t>
            </a:r>
            <a:endParaRPr/>
          </a:p>
          <a:p>
            <a:pPr indent="-311150" lvl="0" marL="457200" rtl="0" algn="l">
              <a:spcBef>
                <a:spcPts val="0"/>
              </a:spcBef>
              <a:spcAft>
                <a:spcPts val="0"/>
              </a:spcAft>
              <a:buSzPts val="1300"/>
              <a:buChar char="●"/>
            </a:pPr>
            <a:r>
              <a:rPr lang="id"/>
              <a:t>Data List&lt;String&gt; tersebut diambil secara otomatis ketika kita menjalankan file dart menggunakan perintah  :</a:t>
            </a:r>
            <a:br>
              <a:rPr lang="id"/>
            </a:br>
            <a:r>
              <a:rPr lang="id"/>
              <a:t>dart namafile.dart arg1 arg2 arg3</a:t>
            </a:r>
            <a:br>
              <a:rPr lang="id"/>
            </a:br>
            <a:r>
              <a:rPr lang="id"/>
              <a:t>dart namafile.dart  “argument 1” “argument  2” “argument 3”</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Main Function Parameter</a:t>
            </a:r>
            <a:endParaRPr/>
          </a:p>
        </p:txBody>
      </p:sp>
      <p:pic>
        <p:nvPicPr>
          <p:cNvPr id="1328" name="Google Shape;1328;p225"/>
          <p:cNvPicPr preferRelativeResize="0"/>
          <p:nvPr/>
        </p:nvPicPr>
        <p:blipFill>
          <a:blip r:embed="rId3">
            <a:alphaModFix/>
          </a:blip>
          <a:stretch>
            <a:fillRect/>
          </a:stretch>
        </p:blipFill>
        <p:spPr>
          <a:xfrm>
            <a:off x="152400" y="2006250"/>
            <a:ext cx="8839200" cy="1109796"/>
          </a:xfrm>
          <a:prstGeom prst="rect">
            <a:avLst/>
          </a:prstGeom>
          <a:noFill/>
          <a:ln>
            <a:noFill/>
          </a:ln>
        </p:spPr>
      </p:pic>
      <p:pic>
        <p:nvPicPr>
          <p:cNvPr id="1329" name="Google Shape;1329;p225"/>
          <p:cNvPicPr preferRelativeResize="0"/>
          <p:nvPr/>
        </p:nvPicPr>
        <p:blipFill>
          <a:blip r:embed="rId4">
            <a:alphaModFix/>
          </a:blip>
          <a:stretch>
            <a:fillRect/>
          </a:stretch>
        </p:blipFill>
        <p:spPr>
          <a:xfrm>
            <a:off x="152400" y="3268446"/>
            <a:ext cx="8839200" cy="1710482"/>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 Order Function</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Higher Order Function</a:t>
            </a:r>
            <a:endParaRPr/>
          </a:p>
        </p:txBody>
      </p:sp>
      <p:sp>
        <p:nvSpPr>
          <p:cNvPr id="1340" name="Google Shape;1340;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Higher-Order Function adalah function yang menggunakan function sebagai variable, parameter atau return value</a:t>
            </a:r>
            <a:endParaRPr/>
          </a:p>
          <a:p>
            <a:pPr indent="-311150" lvl="0" marL="457200" rtl="0" algn="l">
              <a:spcBef>
                <a:spcPts val="0"/>
              </a:spcBef>
              <a:spcAft>
                <a:spcPts val="0"/>
              </a:spcAft>
              <a:buSzPts val="1300"/>
              <a:buChar char="●"/>
            </a:pPr>
            <a:r>
              <a:rPr lang="id"/>
              <a:t>Penggunaan Higher-Order Function kadang berguna ketika kita ingin membuat function yang general dan ingin mendapatkan input yang flexible beruba function, yang bisa dideklarasikan oleh pengguna ketika memanggil function tersebut</a:t>
            </a:r>
            <a:endParaRPr/>
          </a:p>
          <a:p>
            <a:pPr indent="0" lvl="0" marL="0" rtl="0" algn="l">
              <a:spcBef>
                <a:spcPts val="1600"/>
              </a:spcBef>
              <a:spcAft>
                <a:spcPts val="160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as Parameter</a:t>
            </a:r>
            <a:endParaRPr/>
          </a:p>
        </p:txBody>
      </p:sp>
      <p:pic>
        <p:nvPicPr>
          <p:cNvPr id="1346" name="Google Shape;1346;p228"/>
          <p:cNvPicPr preferRelativeResize="0"/>
          <p:nvPr/>
        </p:nvPicPr>
        <p:blipFill>
          <a:blip r:embed="rId3">
            <a:alphaModFix/>
          </a:blip>
          <a:stretch>
            <a:fillRect/>
          </a:stretch>
        </p:blipFill>
        <p:spPr>
          <a:xfrm>
            <a:off x="152400" y="2006250"/>
            <a:ext cx="8839201" cy="180425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Higher Order Function</a:t>
            </a:r>
            <a:endParaRPr/>
          </a:p>
        </p:txBody>
      </p:sp>
      <p:pic>
        <p:nvPicPr>
          <p:cNvPr id="1352" name="Google Shape;1352;p229"/>
          <p:cNvPicPr preferRelativeResize="0"/>
          <p:nvPr/>
        </p:nvPicPr>
        <p:blipFill>
          <a:blip r:embed="rId3">
            <a:alphaModFix/>
          </a:blip>
          <a:stretch>
            <a:fillRect/>
          </a:stretch>
        </p:blipFill>
        <p:spPr>
          <a:xfrm>
            <a:off x="152400" y="2006250"/>
            <a:ext cx="7456579"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363" name="Google Shape;1363;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Kebanyakan function biasanya memiliki nama, seperti sayHello(), print() dan  lain-lain</a:t>
            </a:r>
            <a:endParaRPr/>
          </a:p>
          <a:p>
            <a:pPr indent="-311150" lvl="0" marL="457200" rtl="0" algn="l">
              <a:spcBef>
                <a:spcPts val="0"/>
              </a:spcBef>
              <a:spcAft>
                <a:spcPts val="0"/>
              </a:spcAft>
              <a:buSzPts val="1300"/>
              <a:buChar char="●"/>
            </a:pPr>
            <a:r>
              <a:rPr lang="id"/>
              <a:t>Kita juga bisa membuat function yang tidak memiliki nama, atau disebut anonymous function. Di bahasa pemrograman lain ada yang memanggilnya lambda</a:t>
            </a:r>
            <a:endParaRPr/>
          </a:p>
          <a:p>
            <a:pPr indent="-311150" lvl="0" marL="457200" rtl="0" algn="l">
              <a:spcBef>
                <a:spcPts val="0"/>
              </a:spcBef>
              <a:spcAft>
                <a:spcPts val="0"/>
              </a:spcAft>
              <a:buSzPts val="1300"/>
              <a:buChar char="●"/>
            </a:pPr>
            <a:r>
              <a:rPr lang="id"/>
              <a:t>Pembuatan anonymous function mirip seperti function bisanya, namun yang membedakan adalah tidak ada nama function nya</a:t>
            </a:r>
            <a:endParaRPr/>
          </a:p>
          <a:p>
            <a:pPr indent="-311150" lvl="0" marL="457200" rtl="0" algn="l">
              <a:spcBef>
                <a:spcPts val="0"/>
              </a:spcBef>
              <a:spcAft>
                <a:spcPts val="0"/>
              </a:spcAft>
              <a:buSzPts val="1300"/>
              <a:buChar char="●"/>
            </a:pPr>
            <a:r>
              <a:rPr lang="id"/>
              <a:t>Biasanya anonymous function sering digunakan ketika memanggil function yang membutuhkan parameter berupa function</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Variable</a:t>
            </a:r>
            <a:endParaRPr/>
          </a:p>
        </p:txBody>
      </p:sp>
      <p:pic>
        <p:nvPicPr>
          <p:cNvPr id="1369" name="Google Shape;1369;p232"/>
          <p:cNvPicPr preferRelativeResize="0"/>
          <p:nvPr/>
        </p:nvPicPr>
        <p:blipFill>
          <a:blip r:embed="rId3">
            <a:alphaModFix/>
          </a:blip>
          <a:stretch>
            <a:fillRect/>
          </a:stretch>
        </p:blipFill>
        <p:spPr>
          <a:xfrm>
            <a:off x="152400" y="2006250"/>
            <a:ext cx="8839200" cy="2677258"/>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as Parameter</a:t>
            </a:r>
            <a:endParaRPr/>
          </a:p>
        </p:txBody>
      </p:sp>
      <p:pic>
        <p:nvPicPr>
          <p:cNvPr id="1375" name="Google Shape;1375;p233"/>
          <p:cNvPicPr preferRelativeResize="0"/>
          <p:nvPr/>
        </p:nvPicPr>
        <p:blipFill>
          <a:blip r:embed="rId3">
            <a:alphaModFix/>
          </a:blip>
          <a:stretch>
            <a:fillRect/>
          </a:stretch>
        </p:blipFill>
        <p:spPr>
          <a:xfrm>
            <a:off x="152400" y="2006250"/>
            <a:ext cx="7873618"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
        <p:nvSpPr>
          <p:cNvPr id="281" name="Google Shape;28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belajar bahasa pemrograman, biasanya hal yang pertama dilakukan adalah membuat aplikasi Hello World</a:t>
            </a:r>
            <a:endParaRPr/>
          </a:p>
          <a:p>
            <a:pPr indent="-311150" lvl="0" marL="457200" rtl="0" algn="l">
              <a:spcBef>
                <a:spcPts val="0"/>
              </a:spcBef>
              <a:spcAft>
                <a:spcPts val="0"/>
              </a:spcAft>
              <a:buSzPts val="1300"/>
              <a:buChar char="●"/>
            </a:pPr>
            <a:r>
              <a:rPr lang="id"/>
              <a:t>Aplikasi Hello World adalah aplikasi sederhana yang menampilkan tulisan Hello World</a:t>
            </a:r>
            <a:endParaRPr/>
          </a:p>
          <a:p>
            <a:pPr indent="-311150" lvl="0" marL="457200" rtl="0" algn="l">
              <a:spcBef>
                <a:spcPts val="0"/>
              </a:spcBef>
              <a:spcAft>
                <a:spcPts val="0"/>
              </a:spcAft>
              <a:buSzPts val="1300"/>
              <a:buChar char="●"/>
            </a:pPr>
            <a:r>
              <a:rPr lang="id"/>
              <a:t>Kode program Dart, disimpan dalam file dengan  file </a:t>
            </a:r>
            <a:r>
              <a:rPr lang="id"/>
              <a:t>extension .dart</a:t>
            </a:r>
            <a:r>
              <a:rPr lang="id"/>
              <a:t> </a:t>
            </a:r>
            <a:endParaRPr/>
          </a:p>
          <a:p>
            <a:pPr indent="-311150" lvl="0" marL="457200" rtl="0" algn="l">
              <a:spcBef>
                <a:spcPts val="0"/>
              </a:spcBef>
              <a:spcAft>
                <a:spcPts val="0"/>
              </a:spcAft>
              <a:buSzPts val="1300"/>
              <a:buChar char="●"/>
            </a:pPr>
            <a:r>
              <a:rPr lang="id"/>
              <a:t>Dart mirip dengan bahasa pemrograman Java, setiap akhir statement dalam kode program, diakhiri dengan karakter titik koma.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1386" name="Google Shape;1386;p2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t>
            </a:r>
            <a:r>
              <a:rPr lang="id"/>
              <a:t>ariable atau  Function hanya bisa diakses di dalam area dimana mereka dibuat.</a:t>
            </a:r>
            <a:endParaRPr/>
          </a:p>
          <a:p>
            <a:pPr indent="-311150" lvl="0" marL="457200" rtl="0" algn="l">
              <a:spcBef>
                <a:spcPts val="0"/>
              </a:spcBef>
              <a:spcAft>
                <a:spcPts val="0"/>
              </a:spcAft>
              <a:buSzPts val="1300"/>
              <a:buChar char="●"/>
            </a:pPr>
            <a:r>
              <a:rPr lang="id"/>
              <a:t>Hal ini disebut scope</a:t>
            </a:r>
            <a:endParaRPr/>
          </a:p>
          <a:p>
            <a:pPr indent="-311150" lvl="0" marL="457200" rtl="0" algn="l">
              <a:spcBef>
                <a:spcPts val="0"/>
              </a:spcBef>
              <a:spcAft>
                <a:spcPts val="0"/>
              </a:spcAft>
              <a:buSzPts val="1300"/>
              <a:buChar char="●"/>
            </a:pPr>
            <a:r>
              <a:rPr lang="id"/>
              <a:t>Contoh, jika sebuah variable dibuat di function, maka hanya bisa diakses di method tersebut, atau jika dibuat didalam block, maka hanya bisa diakses didalam block tersebut</a:t>
            </a:r>
            <a:endParaRPr/>
          </a:p>
          <a:p>
            <a:pPr indent="0" lvl="0" marL="0" rtl="0" algn="l">
              <a:spcBef>
                <a:spcPts val="1600"/>
              </a:spcBef>
              <a:spcAft>
                <a:spcPts val="160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Scope</a:t>
            </a:r>
            <a:endParaRPr/>
          </a:p>
        </p:txBody>
      </p:sp>
      <p:pic>
        <p:nvPicPr>
          <p:cNvPr id="1392" name="Google Shape;1392;p236"/>
          <p:cNvPicPr preferRelativeResize="0"/>
          <p:nvPr/>
        </p:nvPicPr>
        <p:blipFill>
          <a:blip r:embed="rId3">
            <a:alphaModFix/>
          </a:blip>
          <a:stretch>
            <a:fillRect/>
          </a:stretch>
        </p:blipFill>
        <p:spPr>
          <a:xfrm>
            <a:off x="152400" y="2006250"/>
            <a:ext cx="7874924" cy="298485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Closure</a:t>
            </a:r>
            <a:endParaRPr/>
          </a:p>
        </p:txBody>
      </p:sp>
      <p:sp>
        <p:nvSpPr>
          <p:cNvPr id="1403" name="Google Shape;1403;p2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Closure adalah kemampuan sebuah function atau anonymous function berinteraksi dengan data-data disekitarnya dalam scope yang sama</a:t>
            </a:r>
            <a:endParaRPr/>
          </a:p>
          <a:p>
            <a:pPr indent="-311150" lvl="0" marL="457200" rtl="0" algn="l">
              <a:spcBef>
                <a:spcPts val="0"/>
              </a:spcBef>
              <a:spcAft>
                <a:spcPts val="0"/>
              </a:spcAft>
              <a:buSzPts val="1300"/>
              <a:buChar char="●"/>
            </a:pPr>
            <a:r>
              <a:rPr lang="id"/>
              <a:t>Harap gunakan fitur closure ini dengan bijak saat kita membuat aplikasi</a:t>
            </a:r>
            <a:endParaRPr/>
          </a:p>
          <a:p>
            <a:pPr indent="0" lvl="0" marL="0" rtl="0" algn="l">
              <a:spcBef>
                <a:spcPts val="1600"/>
              </a:spcBef>
              <a:spcAft>
                <a:spcPts val="160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Closure</a:t>
            </a:r>
            <a:endParaRPr/>
          </a:p>
        </p:txBody>
      </p:sp>
      <p:pic>
        <p:nvPicPr>
          <p:cNvPr id="1409" name="Google Shape;1409;p239"/>
          <p:cNvPicPr preferRelativeResize="0"/>
          <p:nvPr/>
        </p:nvPicPr>
        <p:blipFill>
          <a:blip r:embed="rId3">
            <a:alphaModFix/>
          </a:blip>
          <a:stretch>
            <a:fillRect/>
          </a:stretch>
        </p:blipFill>
        <p:spPr>
          <a:xfrm>
            <a:off x="152400" y="2006250"/>
            <a:ext cx="7374334" cy="29848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2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420" name="Google Shape;1420;p2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function yang memanggil function dirinya sendiri</a:t>
            </a:r>
            <a:endParaRPr/>
          </a:p>
          <a:p>
            <a:pPr indent="-311150" lvl="0" marL="457200" rtl="0" algn="l">
              <a:spcBef>
                <a:spcPts val="0"/>
              </a:spcBef>
              <a:spcAft>
                <a:spcPts val="0"/>
              </a:spcAft>
              <a:buSzPts val="1300"/>
              <a:buChar char="●"/>
            </a:pPr>
            <a:r>
              <a:rPr lang="id"/>
              <a:t>Kadang dalam pekerjaan, kita sering menemui kasus dimana menggunakan recursive function lebih mudah dibandingkan tidak menggunakan recursive function</a:t>
            </a:r>
            <a:endParaRPr/>
          </a:p>
          <a:p>
            <a:pPr indent="-311150" lvl="0" marL="457200" rtl="0" algn="l">
              <a:spcBef>
                <a:spcPts val="0"/>
              </a:spcBef>
              <a:spcAft>
                <a:spcPts val="0"/>
              </a:spcAft>
              <a:buSzPts val="1300"/>
              <a:buChar char="●"/>
            </a:pPr>
            <a:r>
              <a:rPr lang="id"/>
              <a:t>Contoh kasus yang lebih mudah diselesaikan menggunakan recursive adalah Factorial</a:t>
            </a:r>
            <a:endParaRPr/>
          </a:p>
          <a:p>
            <a:pPr indent="0" lvl="0" marL="0" rtl="0" algn="l">
              <a:spcBef>
                <a:spcPts val="1600"/>
              </a:spcBef>
              <a:spcAft>
                <a:spcPts val="1600"/>
              </a:spcAft>
              <a:buNone/>
            </a:pPr>
            <a:r>
              <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a:t>
            </a:r>
            <a:endParaRPr/>
          </a:p>
        </p:txBody>
      </p:sp>
      <p:pic>
        <p:nvPicPr>
          <p:cNvPr id="1426" name="Google Shape;1426;p242"/>
          <p:cNvPicPr preferRelativeResize="0"/>
          <p:nvPr/>
        </p:nvPicPr>
        <p:blipFill>
          <a:blip r:embed="rId3">
            <a:alphaModFix/>
          </a:blip>
          <a:stretch>
            <a:fillRect/>
          </a:stretch>
        </p:blipFill>
        <p:spPr>
          <a:xfrm>
            <a:off x="152400" y="2006250"/>
            <a:ext cx="8839199" cy="2634908"/>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432" name="Google Shape;1432;p243"/>
          <p:cNvPicPr preferRelativeResize="0"/>
          <p:nvPr/>
        </p:nvPicPr>
        <p:blipFill>
          <a:blip r:embed="rId3">
            <a:alphaModFix/>
          </a:blip>
          <a:stretch>
            <a:fillRect/>
          </a:stretch>
        </p:blipFill>
        <p:spPr>
          <a:xfrm>
            <a:off x="152400" y="2006250"/>
            <a:ext cx="8839203" cy="256622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Main Function</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hampir mirip dengan bahasa pemrograman seperti C, Java, Kotlin, atau Go-Lang</a:t>
            </a:r>
            <a:endParaRPr/>
          </a:p>
          <a:p>
            <a:pPr indent="-311150" lvl="0" marL="457200" rtl="0" algn="l">
              <a:spcBef>
                <a:spcPts val="0"/>
              </a:spcBef>
              <a:spcAft>
                <a:spcPts val="0"/>
              </a:spcAft>
              <a:buSzPts val="1300"/>
              <a:buChar char="●"/>
            </a:pPr>
            <a:r>
              <a:rPr lang="id"/>
              <a:t>Saat kita membuat kode program Dart, kita harus membuat main function terlebih dahulu</a:t>
            </a:r>
            <a:endParaRPr/>
          </a:p>
          <a:p>
            <a:pPr indent="-311150" lvl="0" marL="457200" rtl="0" algn="l">
              <a:spcBef>
                <a:spcPts val="0"/>
              </a:spcBef>
              <a:spcAft>
                <a:spcPts val="0"/>
              </a:spcAft>
              <a:buSzPts val="1300"/>
              <a:buChar char="●"/>
            </a:pPr>
            <a:r>
              <a:rPr lang="id"/>
              <a:t>Main function merupakan fungsi utama yang akan dieksekusi oleh Dart</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Recursive</a:t>
            </a:r>
            <a:endParaRPr/>
          </a:p>
        </p:txBody>
      </p:sp>
      <p:sp>
        <p:nvSpPr>
          <p:cNvPr id="1438" name="Google Shape;1438;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error StackOverflow, yaitu error dimana stack pemanggilan function terlalu banyak</a:t>
            </a:r>
            <a:endParaRPr/>
          </a:p>
          <a:p>
            <a:pPr indent="-311150" lvl="0" marL="457200" rtl="0" algn="l">
              <a:spcBef>
                <a:spcPts val="0"/>
              </a:spcBef>
              <a:spcAft>
                <a:spcPts val="0"/>
              </a:spcAft>
              <a:buSzPts val="1300"/>
              <a:buChar char="●"/>
            </a:pPr>
            <a:r>
              <a:rPr lang="id"/>
              <a:t>Kenapa problem ini  bisa terjadi? Karena ketika kita memanggil function, Dart akan menyimpannya dalam stack, jika function tersebut memanggil function lain, maka stack akan menumpuk terus, dan jika terlalu dalam, maka stack akan terlalu besar, dan bisa menyebabkan error StackOverflow</a:t>
            </a:r>
            <a:endParaRPr/>
          </a:p>
          <a:p>
            <a:pPr indent="0" lvl="0" marL="0" rtl="0" algn="l">
              <a:spcBef>
                <a:spcPts val="1600"/>
              </a:spcBef>
              <a:spcAft>
                <a:spcPts val="1600"/>
              </a:spcAft>
              <a:buNone/>
            </a:pPr>
            <a:r>
              <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Masalah Dengan Recursive</a:t>
            </a:r>
            <a:endParaRPr/>
          </a:p>
        </p:txBody>
      </p:sp>
      <p:pic>
        <p:nvPicPr>
          <p:cNvPr id="1444" name="Google Shape;1444;p245"/>
          <p:cNvPicPr preferRelativeResize="0"/>
          <p:nvPr/>
        </p:nvPicPr>
        <p:blipFill>
          <a:blip r:embed="rId3">
            <a:alphaModFix/>
          </a:blip>
          <a:stretch>
            <a:fillRect/>
          </a:stretch>
        </p:blipFill>
        <p:spPr>
          <a:xfrm>
            <a:off x="152400" y="2006250"/>
            <a:ext cx="3807206" cy="2984850"/>
          </a:xfrm>
          <a:prstGeom prst="rect">
            <a:avLst/>
          </a:prstGeom>
          <a:noFill/>
          <a:ln>
            <a:noFill/>
          </a:ln>
        </p:spPr>
      </p:pic>
      <p:pic>
        <p:nvPicPr>
          <p:cNvPr id="1445" name="Google Shape;1445;p245"/>
          <p:cNvPicPr preferRelativeResize="0"/>
          <p:nvPr/>
        </p:nvPicPr>
        <p:blipFill>
          <a:blip r:embed="rId4">
            <a:alphaModFix/>
          </a:blip>
          <a:stretch>
            <a:fillRect/>
          </a:stretch>
        </p:blipFill>
        <p:spPr>
          <a:xfrm>
            <a:off x="4112006" y="2006250"/>
            <a:ext cx="4189262" cy="2984849"/>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56" name="Google Shape;1456;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Object Oriented Programming</a:t>
            </a:r>
            <a:endParaRPr/>
          </a:p>
          <a:p>
            <a:pPr indent="-311150" lvl="0" marL="457200" rtl="0" algn="l">
              <a:spcBef>
                <a:spcPts val="0"/>
              </a:spcBef>
              <a:spcAft>
                <a:spcPts val="0"/>
              </a:spcAft>
              <a:buSzPts val="1300"/>
              <a:buChar char="●"/>
            </a:pPr>
            <a:r>
              <a:rPr lang="id"/>
              <a:t>Dart Standard Library</a:t>
            </a:r>
            <a:endParaRPr/>
          </a:p>
          <a:p>
            <a:pPr indent="-311150" lvl="0" marL="457200" rtl="0" algn="l">
              <a:spcBef>
                <a:spcPts val="0"/>
              </a:spcBef>
              <a:spcAft>
                <a:spcPts val="0"/>
              </a:spcAft>
              <a:buSzPts val="1300"/>
              <a:buChar char="●"/>
            </a:pPr>
            <a:r>
              <a:rPr lang="id"/>
              <a:t>Dart Packages</a:t>
            </a:r>
            <a:endParaRPr/>
          </a:p>
          <a:p>
            <a:pPr indent="-311150" lvl="0" marL="457200" rtl="0" algn="l">
              <a:spcBef>
                <a:spcPts val="0"/>
              </a:spcBef>
              <a:spcAft>
                <a:spcPts val="0"/>
              </a:spcAft>
              <a:buSzPts val="1300"/>
              <a:buChar char="●"/>
            </a:pPr>
            <a:r>
              <a:rPr lang="id"/>
              <a:t>Dart Unit Test</a:t>
            </a:r>
            <a:endParaRPr/>
          </a:p>
          <a:p>
            <a:pPr indent="-311150" lvl="0" marL="457200" rtl="0" algn="l">
              <a:spcBef>
                <a:spcPts val="0"/>
              </a:spcBef>
              <a:spcAft>
                <a:spcPts val="0"/>
              </a:spcAft>
              <a:buSzPts val="1300"/>
              <a:buChar char="●"/>
            </a:pPr>
            <a:r>
              <a:rPr lang="id"/>
              <a:t>Dart </a:t>
            </a:r>
            <a:r>
              <a:rPr lang="id"/>
              <a:t>Async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Dart Main Function</a:t>
            </a:r>
            <a:endParaRPr/>
          </a:p>
        </p:txBody>
      </p:sp>
      <p:pic>
        <p:nvPicPr>
          <p:cNvPr id="293" name="Google Shape;293;p47"/>
          <p:cNvPicPr preferRelativeResize="0"/>
          <p:nvPr/>
        </p:nvPicPr>
        <p:blipFill>
          <a:blip r:embed="rId3">
            <a:alphaModFix/>
          </a:blip>
          <a:stretch>
            <a:fillRect/>
          </a:stretch>
        </p:blipFill>
        <p:spPr>
          <a:xfrm>
            <a:off x="152400" y="2006250"/>
            <a:ext cx="8839200" cy="244992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print</a:t>
            </a:r>
            <a:endParaRPr/>
          </a:p>
        </p:txBody>
      </p:sp>
      <p:sp>
        <p:nvSpPr>
          <p:cNvPr id="299" name="Google Shape;299;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menampilkan tulisan di Dart, kita bisa menggunakan function print</a:t>
            </a:r>
            <a:endParaRPr/>
          </a:p>
          <a:p>
            <a:pPr indent="-311150" lvl="0" marL="457200" rtl="0" algn="l">
              <a:spcBef>
                <a:spcPts val="0"/>
              </a:spcBef>
              <a:spcAft>
                <a:spcPts val="0"/>
              </a:spcAft>
              <a:buSzPts val="1300"/>
              <a:buChar char="●"/>
            </a:pPr>
            <a:r>
              <a:rPr lang="id"/>
              <a:t>print memiliki parameter data string / text, dimana data tersebut bisa menggunakan kutip satu atau kutip dua</a:t>
            </a:r>
            <a:endParaRPr/>
          </a:p>
          <a:p>
            <a:pPr indent="-311150" lvl="0" marL="457200" rtl="0" algn="l">
              <a:spcBef>
                <a:spcPts val="0"/>
              </a:spcBef>
              <a:spcAft>
                <a:spcPts val="0"/>
              </a:spcAft>
              <a:buSzPts val="1300"/>
              <a:buChar char="●"/>
            </a:pPr>
            <a:r>
              <a:rPr lang="id"/>
              <a:t>Misal jika kita ingin menampilkan tulisan : Hello World, kita bisa membuat kode program print(‘Hello World’) atau print(“Hello World”)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a:t>
            </a:r>
            <a:endParaRPr/>
          </a:p>
        </p:txBody>
      </p:sp>
      <p:pic>
        <p:nvPicPr>
          <p:cNvPr id="305" name="Google Shape;305;p49"/>
          <p:cNvPicPr preferRelativeResize="0"/>
          <p:nvPr/>
        </p:nvPicPr>
        <p:blipFill>
          <a:blip r:embed="rId3">
            <a:alphaModFix/>
          </a:blip>
          <a:stretch>
            <a:fillRect/>
          </a:stretch>
        </p:blipFill>
        <p:spPr>
          <a:xfrm>
            <a:off x="152400" y="2006250"/>
            <a:ext cx="8839200" cy="23354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  Dart</a:t>
            </a:r>
            <a:endParaRPr/>
          </a:p>
        </p:txBody>
      </p:sp>
      <p:sp>
        <p:nvSpPr>
          <p:cNvPr id="311" name="Google Shape;311;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menjalankan kode program yang sudah kita buat, kita bisa menggunakan executable file dart, caranya dengan cara menggunakan perintah run, lalu diikuti lokasi file dart yang ingin kita eksekusi, misal</a:t>
            </a:r>
            <a:endParaRPr/>
          </a:p>
          <a:p>
            <a:pPr indent="-311150" lvl="0" marL="457200" rtl="0" algn="l">
              <a:spcBef>
                <a:spcPts val="0"/>
              </a:spcBef>
              <a:spcAft>
                <a:spcPts val="0"/>
              </a:spcAft>
              <a:buSzPts val="1300"/>
              <a:buChar char="●"/>
            </a:pPr>
            <a:r>
              <a:rPr lang="id"/>
              <a:t>dart run bin/hello_world.dart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Kode Program Dart</a:t>
            </a:r>
            <a:endParaRPr/>
          </a:p>
        </p:txBody>
      </p:sp>
      <p:pic>
        <p:nvPicPr>
          <p:cNvPr id="317" name="Google Shape;317;p51"/>
          <p:cNvPicPr preferRelativeResize="0"/>
          <p:nvPr/>
        </p:nvPicPr>
        <p:blipFill>
          <a:blip r:embed="rId3">
            <a:alphaModFix/>
          </a:blip>
          <a:stretch>
            <a:fillRect/>
          </a:stretch>
        </p:blipFill>
        <p:spPr>
          <a:xfrm>
            <a:off x="152400" y="2006250"/>
            <a:ext cx="8839201" cy="177484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merupakan tempat untuk menyimpan data, ada banyak sekali tipe data di Dart, akan kita bahas di materi-materi tersendiri</a:t>
            </a:r>
            <a:endParaRPr/>
          </a:p>
          <a:p>
            <a:pPr indent="-311150" lvl="0" marL="457200" rtl="0" algn="l">
              <a:spcBef>
                <a:spcPts val="0"/>
              </a:spcBef>
              <a:spcAft>
                <a:spcPts val="0"/>
              </a:spcAft>
              <a:buSzPts val="1300"/>
              <a:buChar char="●"/>
            </a:pPr>
            <a:r>
              <a:rPr lang="id"/>
              <a:t>Variable sangat berguna ketika kita ingin menggunakan data yang sama berkali-kali, dibandingkan kita buat berulang-ulang, lebih baik kita simpan data tersebut dalam variable</a:t>
            </a:r>
            <a:endParaRPr/>
          </a:p>
          <a:p>
            <a:pPr indent="-311150" lvl="0" marL="457200" rtl="0" algn="l">
              <a:spcBef>
                <a:spcPts val="0"/>
              </a:spcBef>
              <a:spcAft>
                <a:spcPts val="0"/>
              </a:spcAft>
              <a:buSzPts val="1300"/>
              <a:buChar char="●"/>
            </a:pPr>
            <a:r>
              <a:rPr lang="id"/>
              <a:t>Variable wajib memiliki tipe data dan nama variable, ketika kita akan mengakses variable tersebut, kita cukup menyebutkan  nama variable nya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Variable</a:t>
            </a:r>
            <a:endParaRPr/>
          </a:p>
        </p:txBody>
      </p:sp>
      <p:pic>
        <p:nvPicPr>
          <p:cNvPr id="334" name="Google Shape;334;p54"/>
          <p:cNvPicPr preferRelativeResize="0"/>
          <p:nvPr/>
        </p:nvPicPr>
        <p:blipFill>
          <a:blip r:embed="rId3">
            <a:alphaModFix/>
          </a:blip>
          <a:stretch>
            <a:fillRect/>
          </a:stretch>
        </p:blipFill>
        <p:spPr>
          <a:xfrm>
            <a:off x="152400" y="2006250"/>
            <a:ext cx="8839199" cy="28003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Variable</a:t>
            </a:r>
            <a:endParaRPr/>
          </a:p>
        </p:txBody>
      </p:sp>
      <p:sp>
        <p:nvSpPr>
          <p:cNvPr id="340" name="Google Shape;340;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deklarasi variable, kita bisa gunakan format :</a:t>
            </a:r>
            <a:br>
              <a:rPr lang="id"/>
            </a:br>
            <a:r>
              <a:rPr lang="id"/>
              <a:t>TipeData namaVariable;</a:t>
            </a:r>
            <a:endParaRPr/>
          </a:p>
          <a:p>
            <a:pPr indent="-311150" lvl="0" marL="457200" rtl="0" algn="l">
              <a:spcBef>
                <a:spcPts val="0"/>
              </a:spcBef>
              <a:spcAft>
                <a:spcPts val="0"/>
              </a:spcAft>
              <a:buSzPts val="1300"/>
              <a:buChar char="●"/>
            </a:pPr>
            <a:r>
              <a:rPr lang="id"/>
              <a:t>Biasanya penamaan variable di Dart menggunakan camelCase, seperti firstName, lastName, thisIsLongVariableName</a:t>
            </a:r>
            <a:endParaRPr/>
          </a:p>
          <a:p>
            <a:pPr indent="-311150" lvl="0" marL="457200" rtl="0" algn="l">
              <a:spcBef>
                <a:spcPts val="0"/>
              </a:spcBef>
              <a:spcAft>
                <a:spcPts val="0"/>
              </a:spcAft>
              <a:buSzPts val="1300"/>
              <a:buChar char="●"/>
            </a:pPr>
            <a:r>
              <a:rPr lang="id"/>
              <a:t>Setelah mendeklarasikan variable, kita bisa mengubah isi variable dengan cara :</a:t>
            </a:r>
            <a:br>
              <a:rPr lang="id"/>
            </a:br>
            <a:r>
              <a:rPr lang="id"/>
              <a:t>namaVariable = isi value nya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46" name="Google Shape;346;p56"/>
          <p:cNvPicPr preferRelativeResize="0"/>
          <p:nvPr/>
        </p:nvPicPr>
        <p:blipFill>
          <a:blip r:embed="rId3">
            <a:alphaModFix/>
          </a:blip>
          <a:stretch>
            <a:fillRect/>
          </a:stretch>
        </p:blipFill>
        <p:spPr>
          <a:xfrm>
            <a:off x="152400" y="2006250"/>
            <a:ext cx="8549822" cy="29848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Deklarasi Langsung</a:t>
            </a:r>
            <a:endParaRPr/>
          </a:p>
        </p:txBody>
      </p:sp>
      <p:sp>
        <p:nvSpPr>
          <p:cNvPr id="352" name="Google Shape;352;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juga bisa dibuat langsung dengan deklarasi nilai nya, ini sangat cocok jika kita ingin membuat variable langsung dengan value dari variable nya</a:t>
            </a:r>
            <a:endParaRPr/>
          </a:p>
          <a:p>
            <a:pPr indent="-311150" lvl="0" marL="457200" rtl="0" algn="l">
              <a:spcBef>
                <a:spcPts val="0"/>
              </a:spcBef>
              <a:spcAft>
                <a:spcPts val="0"/>
              </a:spcAft>
              <a:buSzPts val="1300"/>
              <a:buChar char="●"/>
            </a:pPr>
            <a:r>
              <a:rPr lang="id"/>
              <a:t>Cara membuatnya kita bisa gunakan perintah :</a:t>
            </a:r>
            <a:br>
              <a:rPr lang="id"/>
            </a:br>
            <a:r>
              <a:rPr lang="id"/>
              <a:t>TipeData namaVariable = isi variable;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Deklarasi Variable Langsung</a:t>
            </a:r>
            <a:endParaRPr/>
          </a:p>
        </p:txBody>
      </p:sp>
      <p:pic>
        <p:nvPicPr>
          <p:cNvPr id="358" name="Google Shape;358;p58"/>
          <p:cNvPicPr preferRelativeResize="0"/>
          <p:nvPr/>
        </p:nvPicPr>
        <p:blipFill>
          <a:blip r:embed="rId3">
            <a:alphaModFix/>
          </a:blip>
          <a:stretch>
            <a:fillRect/>
          </a:stretch>
        </p:blipFill>
        <p:spPr>
          <a:xfrm>
            <a:off x="152400" y="2006250"/>
            <a:ext cx="8839199" cy="27799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var</a:t>
            </a:r>
            <a:endParaRPr/>
          </a:p>
        </p:txBody>
      </p:sp>
      <p:sp>
        <p:nvSpPr>
          <p:cNvPr id="364" name="Google Shape;364;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variable langsung dengan nilainya, kita bisa menggunakan kata kunci var sebagai pengganti TipeData nya</a:t>
            </a:r>
            <a:endParaRPr/>
          </a:p>
          <a:p>
            <a:pPr indent="-311150" lvl="0" marL="457200" rtl="0" algn="l">
              <a:spcBef>
                <a:spcPts val="0"/>
              </a:spcBef>
              <a:spcAft>
                <a:spcPts val="0"/>
              </a:spcAft>
              <a:buSzPts val="1300"/>
              <a:buChar char="●"/>
            </a:pPr>
            <a:r>
              <a:rPr lang="id"/>
              <a:t>Ini mirip dengan bahasa pemrograman seperti Java, Go-Lang, Kotlin dan lain-lain</a:t>
            </a:r>
            <a:endParaRPr/>
          </a:p>
          <a:p>
            <a:pPr indent="-311150" lvl="0" marL="457200" rtl="0" algn="l">
              <a:spcBef>
                <a:spcPts val="0"/>
              </a:spcBef>
              <a:spcAft>
                <a:spcPts val="0"/>
              </a:spcAft>
              <a:buSzPts val="1300"/>
              <a:buChar char="●"/>
            </a:pPr>
            <a:r>
              <a:rPr lang="id"/>
              <a:t>TipeData akan dibaca sesuai dengan isi nilai nya secara otomatis oleh Dart, sehingga kita tidak perlu menyebutkan TipeData nya lagi</a:t>
            </a:r>
            <a:endParaRPr/>
          </a:p>
          <a:p>
            <a:pPr indent="-311150" lvl="0" marL="457200" rtl="0" algn="l">
              <a:spcBef>
                <a:spcPts val="0"/>
              </a:spcBef>
              <a:spcAft>
                <a:spcPts val="0"/>
              </a:spcAft>
              <a:buSzPts val="1300"/>
              <a:buChar char="●"/>
            </a:pPr>
            <a:r>
              <a:rPr lang="id"/>
              <a:t>Cara menggunakan kata kunci var, seperti ini :</a:t>
            </a:r>
            <a:br>
              <a:rPr lang="id"/>
            </a:br>
            <a:r>
              <a:rPr lang="id"/>
              <a:t>var namaVariable = value;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var</a:t>
            </a:r>
            <a:endParaRPr/>
          </a:p>
        </p:txBody>
      </p:sp>
      <p:pic>
        <p:nvPicPr>
          <p:cNvPr id="370" name="Google Shape;370;p60"/>
          <p:cNvPicPr preferRelativeResize="0"/>
          <p:nvPr/>
        </p:nvPicPr>
        <p:blipFill>
          <a:blip r:embed="rId3">
            <a:alphaModFix/>
          </a:blip>
          <a:stretch>
            <a:fillRect/>
          </a:stretch>
        </p:blipFill>
        <p:spPr>
          <a:xfrm>
            <a:off x="152400" y="2006250"/>
            <a:ext cx="8839201" cy="265694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final</a:t>
            </a:r>
            <a:endParaRPr/>
          </a:p>
        </p:txBody>
      </p:sp>
      <p:sp>
        <p:nvSpPr>
          <p:cNvPr id="376" name="Google Shape;376;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variable di Dart bisa dideklarasikan ulang, artinya jika sebelumnya kita membuat variable name dengan value “Eko”, kita bisa ubah variable tersebut menjadi “Joko” dengan cara namaVariable = “Joko”</a:t>
            </a:r>
            <a:endParaRPr/>
          </a:p>
          <a:p>
            <a:pPr indent="-311150" lvl="0" marL="457200" rtl="0" algn="l">
              <a:spcBef>
                <a:spcPts val="0"/>
              </a:spcBef>
              <a:spcAft>
                <a:spcPts val="0"/>
              </a:spcAft>
              <a:buSzPts val="1300"/>
              <a:buChar char="●"/>
            </a:pPr>
            <a:r>
              <a:rPr lang="id"/>
              <a:t>Kadang ada kasus dimana kita tidak ingin sebuah variable bisa dideklarasikan ulang, untuk melakukan itu kita bisa gunakan kata kunci final :</a:t>
            </a:r>
            <a:br>
              <a:rPr lang="id"/>
            </a:br>
            <a:r>
              <a:rPr lang="id"/>
              <a:t>final TipeData namaVariable = value;</a:t>
            </a:r>
            <a:br>
              <a:rPr lang="id"/>
            </a:br>
            <a:r>
              <a:rPr lang="id"/>
              <a:t>final namaVariable = value;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final</a:t>
            </a:r>
            <a:endParaRPr/>
          </a:p>
        </p:txBody>
      </p:sp>
      <p:pic>
        <p:nvPicPr>
          <p:cNvPr id="382" name="Google Shape;382;p62"/>
          <p:cNvPicPr preferRelativeResize="0"/>
          <p:nvPr/>
        </p:nvPicPr>
        <p:blipFill>
          <a:blip r:embed="rId3">
            <a:alphaModFix/>
          </a:blip>
          <a:stretch>
            <a:fillRect/>
          </a:stretch>
        </p:blipFill>
        <p:spPr>
          <a:xfrm>
            <a:off x="152400" y="2006250"/>
            <a:ext cx="8839201" cy="23033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const</a:t>
            </a:r>
            <a:endParaRPr/>
          </a:p>
        </p:txBody>
      </p:sp>
      <p:sp>
        <p:nvSpPr>
          <p:cNvPr id="388" name="Google Shape;388;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digunakan agar variable tidak bisa dideklarasikan ulang, namun nilai dari variable nya sendiri bisa diubah</a:t>
            </a:r>
            <a:endParaRPr/>
          </a:p>
          <a:p>
            <a:pPr indent="-311150" lvl="0" marL="457200" rtl="0" algn="l">
              <a:spcBef>
                <a:spcPts val="0"/>
              </a:spcBef>
              <a:spcAft>
                <a:spcPts val="0"/>
              </a:spcAft>
              <a:buSzPts val="1300"/>
              <a:buChar char="●"/>
            </a:pPr>
            <a:r>
              <a:rPr lang="id"/>
              <a:t>Di Dart terdapat kata kunci constant, digunakan untuk menjadikan variable dan nilainya menjadi immutable (tidak bisa diubah sama sekali)</a:t>
            </a:r>
            <a:endParaRPr/>
          </a:p>
          <a:p>
            <a:pPr indent="-311150" lvl="0" marL="457200" rtl="0" algn="l">
              <a:spcBef>
                <a:spcPts val="0"/>
              </a:spcBef>
              <a:spcAft>
                <a:spcPts val="0"/>
              </a:spcAft>
              <a:buSzPts val="1300"/>
              <a:buChar char="●"/>
            </a:pPr>
            <a:r>
              <a:rPr lang="id"/>
              <a:t>Kata kunci const akan menjadikan data di hardcode pada saat Dart melakukan kompilasi kode program, jadi hati-hati ketika menggunakan kata kunci const</a:t>
            </a:r>
            <a:endParaRPr/>
          </a:p>
          <a:p>
            <a:pPr indent="-311150" lvl="0" marL="457200" rtl="0" algn="l">
              <a:spcBef>
                <a:spcPts val="0"/>
              </a:spcBef>
              <a:spcAft>
                <a:spcPts val="0"/>
              </a:spcAft>
              <a:buSzPts val="1300"/>
              <a:buChar char="●"/>
            </a:pPr>
            <a:r>
              <a:rPr lang="id"/>
              <a:t>Misal jika kita membuat data waktu saat ini menggunakan final, maka variable waktu akan selalu mengikuti waktu saat ini, namun jika menggunakan const, nilai waktu akan di hardcode ketika kode program di kompilasi, sehingga tidak akan pernah berubah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Dart</a:t>
            </a:r>
            <a:endParaRPr/>
          </a:p>
          <a:p>
            <a:pPr indent="-311150" lvl="0" marL="457200" rtl="0" algn="l">
              <a:spcBef>
                <a:spcPts val="0"/>
              </a:spcBef>
              <a:spcAft>
                <a:spcPts val="0"/>
              </a:spcAft>
              <a:buSzPts val="1300"/>
              <a:buChar char="●"/>
            </a:pPr>
            <a:r>
              <a:rPr lang="id"/>
              <a:t>Menginstall Dart</a:t>
            </a:r>
            <a:endParaRPr/>
          </a:p>
          <a:p>
            <a:pPr indent="-311150" lvl="0" marL="457200" rtl="0" algn="l">
              <a:spcBef>
                <a:spcPts val="0"/>
              </a:spcBef>
              <a:spcAft>
                <a:spcPts val="0"/>
              </a:spcAft>
              <a:buSzPts val="1300"/>
              <a:buChar char="●"/>
            </a:pPr>
            <a:r>
              <a:rPr lang="id"/>
              <a:t>Membuat Project Dart</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Operator</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const</a:t>
            </a:r>
            <a:endParaRPr/>
          </a:p>
        </p:txBody>
      </p:sp>
      <p:pic>
        <p:nvPicPr>
          <p:cNvPr id="394" name="Google Shape;394;p64"/>
          <p:cNvPicPr preferRelativeResize="0"/>
          <p:nvPr/>
        </p:nvPicPr>
        <p:blipFill>
          <a:blip r:embed="rId3">
            <a:alphaModFix/>
          </a:blip>
          <a:stretch>
            <a:fillRect/>
          </a:stretch>
        </p:blipFill>
        <p:spPr>
          <a:xfrm>
            <a:off x="152400" y="2006250"/>
            <a:ext cx="7669101" cy="29848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Kata Kunci late</a:t>
            </a:r>
            <a:endParaRPr/>
          </a:p>
        </p:txBody>
      </p:sp>
      <p:sp>
        <p:nvSpPr>
          <p:cNvPr id="400" name="Google Shape;400;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Dart, secara standar, variable akan dideklarasikan nilainya ketika variable dibuat</a:t>
            </a:r>
            <a:endParaRPr/>
          </a:p>
          <a:p>
            <a:pPr indent="-311150" lvl="0" marL="457200" rtl="0" algn="l">
              <a:spcBef>
                <a:spcPts val="0"/>
              </a:spcBef>
              <a:spcAft>
                <a:spcPts val="0"/>
              </a:spcAft>
              <a:buSzPts val="1300"/>
              <a:buChar char="●"/>
            </a:pPr>
            <a:r>
              <a:rPr lang="id"/>
              <a:t>Namun kadang ada kasus dimana kita ingin variable dideklarasikan nanti saja, ketika memang variable tersebut diakses, jika tidak diakses, tidak perlu dideklarasikan</a:t>
            </a:r>
            <a:endParaRPr/>
          </a:p>
          <a:p>
            <a:pPr indent="-311150" lvl="0" marL="457200" rtl="0" algn="l">
              <a:spcBef>
                <a:spcPts val="0"/>
              </a:spcBef>
              <a:spcAft>
                <a:spcPts val="0"/>
              </a:spcAft>
              <a:buSzPts val="1300"/>
              <a:buChar char="●"/>
            </a:pPr>
            <a:r>
              <a:rPr lang="id"/>
              <a:t>Untuk melakukan hal ini, kita bisa tambahkan kata kunci late di awal deklarasi variable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Kata Kunci late</a:t>
            </a:r>
            <a:endParaRPr/>
          </a:p>
        </p:txBody>
      </p:sp>
      <p:pic>
        <p:nvPicPr>
          <p:cNvPr id="406" name="Google Shape;406;p66"/>
          <p:cNvPicPr preferRelativeResize="0"/>
          <p:nvPr/>
        </p:nvPicPr>
        <p:blipFill>
          <a:blip r:embed="rId3">
            <a:alphaModFix/>
          </a:blip>
          <a:stretch>
            <a:fillRect/>
          </a:stretch>
        </p:blipFill>
        <p:spPr>
          <a:xfrm>
            <a:off x="152400" y="2006250"/>
            <a:ext cx="8370762" cy="2984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417" name="Google Shape;417;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Komentar adalah kode program yang akan diabaikan ketika kode program di compile atau dijalankan</a:t>
            </a:r>
            <a:endParaRPr/>
          </a:p>
          <a:p>
            <a:pPr indent="-311150" lvl="0" marL="457200" rtl="0" algn="l">
              <a:spcBef>
                <a:spcPts val="0"/>
              </a:spcBef>
              <a:spcAft>
                <a:spcPts val="0"/>
              </a:spcAft>
              <a:buSzPts val="1300"/>
              <a:buChar char="●"/>
            </a:pPr>
            <a:r>
              <a:rPr lang="id"/>
              <a:t>Biasanya komentar digunakan untuk menambahkan dokumentasi pada kode program</a:t>
            </a:r>
            <a:endParaRPr/>
          </a:p>
          <a:p>
            <a:pPr indent="-311150" lvl="0" marL="457200" rtl="0" algn="l">
              <a:spcBef>
                <a:spcPts val="0"/>
              </a:spcBef>
              <a:spcAft>
                <a:spcPts val="0"/>
              </a:spcAft>
              <a:buSzPts val="1300"/>
              <a:buChar char="●"/>
            </a:pPr>
            <a:r>
              <a:rPr lang="id"/>
              <a:t>Di Dart, ada banyak jenis komentar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Komentar</a:t>
            </a:r>
            <a:endParaRPr/>
          </a:p>
        </p:txBody>
      </p:sp>
      <p:sp>
        <p:nvSpPr>
          <p:cNvPr id="423" name="Google Shape;423;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Single-line atau satu baris, bisa menggunakan perintah :</a:t>
            </a:r>
            <a:br>
              <a:rPr lang="id"/>
            </a:br>
            <a:r>
              <a:rPr lang="id"/>
              <a:t>// silahkan masukkan komentar disini</a:t>
            </a:r>
            <a:endParaRPr/>
          </a:p>
          <a:p>
            <a:pPr indent="-311150" lvl="0" marL="457200" rtl="0" algn="l">
              <a:spcBef>
                <a:spcPts val="0"/>
              </a:spcBef>
              <a:spcAft>
                <a:spcPts val="0"/>
              </a:spcAft>
              <a:buSzPts val="1300"/>
              <a:buChar char="●"/>
            </a:pPr>
            <a:r>
              <a:rPr lang="id"/>
              <a:t>Multi-line atau lebih dari satu baris, bisa menggunakan perintah :</a:t>
            </a:r>
            <a:br>
              <a:rPr lang="id"/>
            </a:br>
            <a:r>
              <a:rPr lang="id"/>
              <a:t>/*</a:t>
            </a:r>
            <a:br>
              <a:rPr lang="id"/>
            </a:br>
            <a:r>
              <a:rPr lang="id"/>
              <a:t>isi komentar</a:t>
            </a:r>
            <a:br>
              <a:rPr lang="id"/>
            </a:br>
            <a:r>
              <a:rPr lang="id"/>
              <a:t>*/</a:t>
            </a:r>
            <a:endParaRPr/>
          </a:p>
          <a:p>
            <a:pPr indent="-311150" lvl="0" marL="457200" rtl="0" algn="l">
              <a:spcBef>
                <a:spcPts val="0"/>
              </a:spcBef>
              <a:spcAft>
                <a:spcPts val="0"/>
              </a:spcAft>
              <a:buSzPts val="1300"/>
              <a:buChar char="●"/>
            </a:pPr>
            <a:r>
              <a:rPr lang="id"/>
              <a:t>Documentation, ini adalah jenis komentar yang biasanya digunakan sebagai  dart documentation :</a:t>
            </a:r>
            <a:br>
              <a:rPr lang="id"/>
            </a:br>
            <a:r>
              <a:rPr lang="id"/>
              <a:t>/// isi dokumentasi</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429" name="Google Shape;429;p70"/>
          <p:cNvPicPr preferRelativeResize="0"/>
          <p:nvPr/>
        </p:nvPicPr>
        <p:blipFill>
          <a:blip r:embed="rId3">
            <a:alphaModFix/>
          </a:blip>
          <a:stretch>
            <a:fillRect/>
          </a:stretch>
        </p:blipFill>
        <p:spPr>
          <a:xfrm>
            <a:off x="152400" y="2006250"/>
            <a:ext cx="7373863" cy="2984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a:t>
            </a:r>
            <a:endParaRPr/>
          </a:p>
        </p:txBody>
      </p:sp>
      <p:sp>
        <p:nvSpPr>
          <p:cNvPr id="440" name="Google Shape;440;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Number adalah tipe data angka, terdapat dua jenis tipe data Number, int dan double</a:t>
            </a:r>
            <a:endParaRPr/>
          </a:p>
          <a:p>
            <a:pPr indent="-311150" lvl="0" marL="457200" rtl="0" algn="l">
              <a:spcBef>
                <a:spcPts val="0"/>
              </a:spcBef>
              <a:spcAft>
                <a:spcPts val="0"/>
              </a:spcAft>
              <a:buSzPts val="1300"/>
              <a:buChar char="●"/>
            </a:pPr>
            <a:r>
              <a:rPr lang="id"/>
              <a:t>int adalah tipe data bilangan bulat</a:t>
            </a:r>
            <a:endParaRPr/>
          </a:p>
          <a:p>
            <a:pPr indent="-311150" lvl="0" marL="457200" rtl="0" algn="l">
              <a:spcBef>
                <a:spcPts val="0"/>
              </a:spcBef>
              <a:spcAft>
                <a:spcPts val="0"/>
              </a:spcAft>
              <a:buSzPts val="1300"/>
              <a:buChar char="●"/>
            </a:pPr>
            <a:r>
              <a:rPr lang="id"/>
              <a:t>double adalah tipe data bilangan desimal</a:t>
            </a:r>
            <a:endParaRPr/>
          </a:p>
          <a:p>
            <a:pPr indent="-311150" lvl="0" marL="457200" rtl="0" algn="l">
              <a:spcBef>
                <a:spcPts val="0"/>
              </a:spcBef>
              <a:spcAft>
                <a:spcPts val="0"/>
              </a:spcAft>
              <a:buSzPts val="1300"/>
              <a:buChar char="●"/>
            </a:pPr>
            <a:r>
              <a:rPr lang="id"/>
              <a:t>Penulisan koma dalam double menggunakan titik, bukan koma, jadi jika kita akan membuat bilangan desimal 0,5 (nol koma lima), maka ditulis 0.5</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Number</a:t>
            </a:r>
            <a:endParaRPr/>
          </a:p>
        </p:txBody>
      </p:sp>
      <p:pic>
        <p:nvPicPr>
          <p:cNvPr id="446" name="Google Shape;446;p73"/>
          <p:cNvPicPr preferRelativeResize="0"/>
          <p:nvPr/>
        </p:nvPicPr>
        <p:blipFill>
          <a:blip r:embed="rId3">
            <a:alphaModFix/>
          </a:blip>
          <a:stretch>
            <a:fillRect/>
          </a:stretch>
        </p:blipFill>
        <p:spPr>
          <a:xfrm>
            <a:off x="152400" y="2006250"/>
            <a:ext cx="8839200" cy="2227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Dart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a:t>
            </a:r>
            <a:endParaRPr/>
          </a:p>
        </p:txBody>
      </p:sp>
      <p:sp>
        <p:nvSpPr>
          <p:cNvPr id="452" name="Google Shape;452;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ingin menggunakan tipe data number yang bisa int ataupun double, kita bisa menggunakan tipe data num</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num</a:t>
            </a:r>
            <a:endParaRPr/>
          </a:p>
        </p:txBody>
      </p:sp>
      <p:pic>
        <p:nvPicPr>
          <p:cNvPr id="458" name="Google Shape;458;p75"/>
          <p:cNvPicPr preferRelativeResize="0"/>
          <p:nvPr/>
        </p:nvPicPr>
        <p:blipFill>
          <a:blip r:embed="rId3">
            <a:alphaModFix/>
          </a:blip>
          <a:stretch>
            <a:fillRect/>
          </a:stretch>
        </p:blipFill>
        <p:spPr>
          <a:xfrm>
            <a:off x="152400" y="2006250"/>
            <a:ext cx="8839199" cy="273238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Boolean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Boolean</a:t>
            </a:r>
            <a:endParaRPr/>
          </a:p>
        </p:txBody>
      </p:sp>
      <p:sp>
        <p:nvSpPr>
          <p:cNvPr id="469" name="Google Shape;469;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yang hanya memiliki dua nilai, yaitu benar atau salah</a:t>
            </a:r>
            <a:endParaRPr/>
          </a:p>
          <a:p>
            <a:pPr indent="-311150" lvl="0" marL="457200" rtl="0" algn="l">
              <a:spcBef>
                <a:spcPts val="0"/>
              </a:spcBef>
              <a:spcAft>
                <a:spcPts val="0"/>
              </a:spcAft>
              <a:buSzPts val="1300"/>
              <a:buChar char="●"/>
            </a:pPr>
            <a:r>
              <a:rPr lang="id"/>
              <a:t>Boolean direpresentasikan dengan kata kunci bool</a:t>
            </a:r>
            <a:endParaRPr/>
          </a:p>
          <a:p>
            <a:pPr indent="-311150" lvl="0" marL="457200" rtl="0" algn="l">
              <a:spcBef>
                <a:spcPts val="0"/>
              </a:spcBef>
              <a:spcAft>
                <a:spcPts val="0"/>
              </a:spcAft>
              <a:buSzPts val="1300"/>
              <a:buChar char="●"/>
            </a:pPr>
            <a:r>
              <a:rPr lang="id"/>
              <a:t>Untuk nilai benar, menggunakan kata kunci true</a:t>
            </a:r>
            <a:endParaRPr/>
          </a:p>
          <a:p>
            <a:pPr indent="-311150" lvl="0" marL="457200" rtl="0" algn="l">
              <a:spcBef>
                <a:spcPts val="0"/>
              </a:spcBef>
              <a:spcAft>
                <a:spcPts val="0"/>
              </a:spcAft>
              <a:buSzPts val="1300"/>
              <a:buChar char="●"/>
            </a:pPr>
            <a:r>
              <a:rPr lang="id"/>
              <a:t>Untuk nilai salah, menggunakan kata kunci false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Boolean</a:t>
            </a:r>
            <a:endParaRPr/>
          </a:p>
        </p:txBody>
      </p:sp>
      <p:pic>
        <p:nvPicPr>
          <p:cNvPr id="475" name="Google Shape;475;p78"/>
          <p:cNvPicPr preferRelativeResize="0"/>
          <p:nvPr/>
        </p:nvPicPr>
        <p:blipFill>
          <a:blip r:embed="rId3">
            <a:alphaModFix/>
          </a:blip>
          <a:stretch>
            <a:fillRect/>
          </a:stretch>
        </p:blipFill>
        <p:spPr>
          <a:xfrm>
            <a:off x="152400" y="2006250"/>
            <a:ext cx="8518992"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a:t>
            </a:r>
            <a:endParaRPr/>
          </a:p>
        </p:txBody>
      </p:sp>
      <p:sp>
        <p:nvSpPr>
          <p:cNvPr id="486" name="Google Shape;486;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merupakan tipe data text atau tulisan</a:t>
            </a:r>
            <a:endParaRPr/>
          </a:p>
          <a:p>
            <a:pPr indent="-311150" lvl="0" marL="457200" rtl="0" algn="l">
              <a:spcBef>
                <a:spcPts val="0"/>
              </a:spcBef>
              <a:spcAft>
                <a:spcPts val="0"/>
              </a:spcAft>
              <a:buSzPts val="1300"/>
              <a:buChar char="●"/>
            </a:pPr>
            <a:r>
              <a:rPr lang="id"/>
              <a:t>Untuk membuat String, kita bisa menggunakan tanda kutip satu atau kutip dua, lalu di dalamnya  berisi nilai text nya</a:t>
            </a:r>
            <a:endParaRPr/>
          </a:p>
          <a:p>
            <a:pPr indent="-311150" lvl="0" marL="457200" rtl="0" algn="l">
              <a:spcBef>
                <a:spcPts val="0"/>
              </a:spcBef>
              <a:spcAft>
                <a:spcPts val="0"/>
              </a:spcAft>
              <a:buSzPts val="1300"/>
              <a:buChar char="●"/>
            </a:pPr>
            <a:r>
              <a:rPr lang="id"/>
              <a:t>Walaupun String bisa menggunakan kutip dua, tapi disarankan untuk menggunakan kutip satu saja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a:t>
            </a:r>
            <a:endParaRPr/>
          </a:p>
        </p:txBody>
      </p:sp>
      <p:pic>
        <p:nvPicPr>
          <p:cNvPr id="492" name="Google Shape;492;p81"/>
          <p:cNvPicPr preferRelativeResize="0"/>
          <p:nvPr/>
        </p:nvPicPr>
        <p:blipFill>
          <a:blip r:embed="rId3">
            <a:alphaModFix/>
          </a:blip>
          <a:stretch>
            <a:fillRect/>
          </a:stretch>
        </p:blipFill>
        <p:spPr>
          <a:xfrm>
            <a:off x="152400" y="2006250"/>
            <a:ext cx="8839199" cy="270750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Interpolation</a:t>
            </a:r>
            <a:endParaRPr/>
          </a:p>
        </p:txBody>
      </p:sp>
      <p:sp>
        <p:nvSpPr>
          <p:cNvPr id="498" name="Google Shape;498;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mendukung expression, dimana di dalam expression kita bisa mengambil data dari variable lain</a:t>
            </a:r>
            <a:endParaRPr/>
          </a:p>
          <a:p>
            <a:pPr indent="-311150" lvl="0" marL="457200" rtl="0" algn="l">
              <a:spcBef>
                <a:spcPts val="0"/>
              </a:spcBef>
              <a:spcAft>
                <a:spcPts val="0"/>
              </a:spcAft>
              <a:buSzPts val="1300"/>
              <a:buChar char="●"/>
            </a:pPr>
            <a:r>
              <a:rPr lang="id"/>
              <a:t>Untuk membuat expression, kita bisa menggunakan format ${isiExpression}, jika sederhana kita bisa langsung menggunakan $isiExpression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Expression</a:t>
            </a:r>
            <a:endParaRPr/>
          </a:p>
        </p:txBody>
      </p:sp>
      <p:pic>
        <p:nvPicPr>
          <p:cNvPr id="504" name="Google Shape;504;p83"/>
          <p:cNvPicPr preferRelativeResize="0"/>
          <p:nvPr/>
        </p:nvPicPr>
        <p:blipFill>
          <a:blip r:embed="rId3">
            <a:alphaModFix/>
          </a:blip>
          <a:stretch>
            <a:fillRect/>
          </a:stretch>
        </p:blipFill>
        <p:spPr>
          <a:xfrm>
            <a:off x="152400" y="2006250"/>
            <a:ext cx="8839200" cy="29507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Dart</a:t>
            </a:r>
            <a:endParaRPr/>
          </a:p>
        </p:txBody>
      </p:sp>
      <p:sp>
        <p:nvSpPr>
          <p:cNvPr id="194" name="Google Shape;19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merupakan bahasa pemrograman baru yang pertama kali diperkenalkan tahun 2011</a:t>
            </a:r>
            <a:endParaRPr/>
          </a:p>
          <a:p>
            <a:pPr indent="-311150" lvl="0" marL="457200" rtl="0" algn="l">
              <a:spcBef>
                <a:spcPts val="0"/>
              </a:spcBef>
              <a:spcAft>
                <a:spcPts val="0"/>
              </a:spcAft>
              <a:buSzPts val="1300"/>
              <a:buChar char="●"/>
            </a:pPr>
            <a:r>
              <a:rPr lang="id"/>
              <a:t>Dart dibuat di Google oleh Lars Bak dan Kasper Lund</a:t>
            </a:r>
            <a:endParaRPr/>
          </a:p>
          <a:p>
            <a:pPr indent="-311150" lvl="0" marL="457200" rtl="0" algn="l">
              <a:spcBef>
                <a:spcPts val="0"/>
              </a:spcBef>
              <a:spcAft>
                <a:spcPts val="0"/>
              </a:spcAft>
              <a:buSzPts val="1300"/>
              <a:buChar char="●"/>
            </a:pPr>
            <a:r>
              <a:rPr lang="id"/>
              <a:t>Dart merupakan bahasa pemrograman yang awal nya di buat untuk Frontend (web dan mobile), namun Dart juga sebenarnya bisa digunakan untuk Backend, namun memang lebih populer penggunaannya di Frontend</a:t>
            </a:r>
            <a:endParaRPr/>
          </a:p>
          <a:p>
            <a:pPr indent="-311150" lvl="0" marL="457200" rtl="0" algn="l">
              <a:spcBef>
                <a:spcPts val="0"/>
              </a:spcBef>
              <a:spcAft>
                <a:spcPts val="0"/>
              </a:spcAft>
              <a:buSzPts val="1300"/>
              <a:buChar char="●"/>
            </a:pPr>
            <a:r>
              <a:rPr lang="id"/>
              <a:t>Dart merupakan bahasa pemrograman yang Open Source</a:t>
            </a:r>
            <a:endParaRPr/>
          </a:p>
          <a:p>
            <a:pPr indent="-311150" lvl="0" marL="457200" rtl="0" algn="l">
              <a:spcBef>
                <a:spcPts val="0"/>
              </a:spcBef>
              <a:spcAft>
                <a:spcPts val="0"/>
              </a:spcAft>
              <a:buSzPts val="1300"/>
              <a:buChar char="●"/>
            </a:pPr>
            <a:r>
              <a:rPr lang="id" u="sng">
                <a:solidFill>
                  <a:schemeClr val="hlink"/>
                </a:solidFill>
                <a:hlinkClick r:id="rId3"/>
              </a:rPr>
              <a:t>https://dart.dev/</a:t>
            </a:r>
            <a:r>
              <a:rPr lang="id"/>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Karakter Backslah</a:t>
            </a:r>
            <a:endParaRPr/>
          </a:p>
        </p:txBody>
      </p:sp>
      <p:sp>
        <p:nvSpPr>
          <p:cNvPr id="510" name="Google Shape;510;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Karakter \ (backslash) di String bisa digunakan untuk menekankan bahwa karakter setelahnya dianggap benar karakter tersebut</a:t>
            </a:r>
            <a:endParaRPr/>
          </a:p>
          <a:p>
            <a:pPr indent="-311150" lvl="0" marL="457200" rtl="0" algn="l">
              <a:spcBef>
                <a:spcPts val="0"/>
              </a:spcBef>
              <a:spcAft>
                <a:spcPts val="0"/>
              </a:spcAft>
              <a:buSzPts val="1300"/>
              <a:buChar char="●"/>
            </a:pPr>
            <a:r>
              <a:rPr lang="id"/>
              <a:t>Seperti contohnya sebelumnya karakter $ dianggap expression, jika kita memang mau membuat karakter $ dalam string, maka kita bisa gunakan \$, atau jika kita mau membuat karakter ‘ (petik satu), kita bisa gunakan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Karakter Backslash</a:t>
            </a:r>
            <a:endParaRPr/>
          </a:p>
        </p:txBody>
      </p:sp>
      <p:pic>
        <p:nvPicPr>
          <p:cNvPr id="516" name="Google Shape;516;p85"/>
          <p:cNvPicPr preferRelativeResize="0"/>
          <p:nvPr/>
        </p:nvPicPr>
        <p:blipFill>
          <a:blip r:embed="rId3">
            <a:alphaModFix/>
          </a:blip>
          <a:stretch>
            <a:fillRect/>
          </a:stretch>
        </p:blipFill>
        <p:spPr>
          <a:xfrm>
            <a:off x="152400" y="2006250"/>
            <a:ext cx="8839200" cy="133228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Menggabungkan String</a:t>
            </a:r>
            <a:endParaRPr/>
          </a:p>
        </p:txBody>
      </p:sp>
      <p:sp>
        <p:nvSpPr>
          <p:cNvPr id="522" name="Google Shape;52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kebutuhan kita perlu menggabungkan beberapa data String</a:t>
            </a:r>
            <a:endParaRPr/>
          </a:p>
          <a:p>
            <a:pPr indent="-311150" lvl="0" marL="457200" rtl="0" algn="l">
              <a:spcBef>
                <a:spcPts val="0"/>
              </a:spcBef>
              <a:spcAft>
                <a:spcPts val="0"/>
              </a:spcAft>
              <a:buSzPts val="1300"/>
              <a:buChar char="●"/>
            </a:pPr>
            <a:r>
              <a:rPr lang="id"/>
              <a:t>Untuk menggabungkan beberapa data String, kita bisa menggunakan karakter + (tambah)</a:t>
            </a:r>
            <a:endParaRPr/>
          </a:p>
          <a:p>
            <a:pPr indent="-311150" lvl="0" marL="457200" rtl="0" algn="l">
              <a:spcBef>
                <a:spcPts val="0"/>
              </a:spcBef>
              <a:spcAft>
                <a:spcPts val="0"/>
              </a:spcAft>
              <a:buSzPts val="1300"/>
              <a:buChar char="●"/>
            </a:pPr>
            <a:r>
              <a:rPr lang="id"/>
              <a:t>Atau jika datanya tidak dalam bentuk variable, kita bisa langsung tambahkan hanya dengan karakter whitespace (spasi, enter, tab)</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Menggabungkan String</a:t>
            </a:r>
            <a:endParaRPr/>
          </a:p>
        </p:txBody>
      </p:sp>
      <p:pic>
        <p:nvPicPr>
          <p:cNvPr id="528" name="Google Shape;528;p87"/>
          <p:cNvPicPr preferRelativeResize="0"/>
          <p:nvPr/>
        </p:nvPicPr>
        <p:blipFill>
          <a:blip r:embed="rId3">
            <a:alphaModFix/>
          </a:blip>
          <a:stretch>
            <a:fillRect/>
          </a:stretch>
        </p:blipFill>
        <p:spPr>
          <a:xfrm>
            <a:off x="152400" y="2006250"/>
            <a:ext cx="8839199" cy="244693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534" name="Google Shape;534;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membuat String yang sangat panjang, sehingga jika kita buat dalam satu baris kode, kode tersebut akan terlalu panjang</a:t>
            </a:r>
            <a:endParaRPr/>
          </a:p>
          <a:p>
            <a:pPr indent="-311150" lvl="0" marL="457200" rtl="0" algn="l">
              <a:spcBef>
                <a:spcPts val="0"/>
              </a:spcBef>
              <a:spcAft>
                <a:spcPts val="0"/>
              </a:spcAft>
              <a:buSzPts val="1300"/>
              <a:buChar char="●"/>
            </a:pPr>
            <a:r>
              <a:rPr lang="id"/>
              <a:t>String mendukung pembuatan data secara multiline, caranya dengan menggunakan petik satu  atau  petik dua sebanyak tiga karakter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Multiline String</a:t>
            </a:r>
            <a:endParaRPr/>
          </a:p>
        </p:txBody>
      </p:sp>
      <p:pic>
        <p:nvPicPr>
          <p:cNvPr id="540" name="Google Shape;540;p89"/>
          <p:cNvPicPr preferRelativeResize="0"/>
          <p:nvPr/>
        </p:nvPicPr>
        <p:blipFill>
          <a:blip r:embed="rId3">
            <a:alphaModFix/>
          </a:blip>
          <a:stretch>
            <a:fillRect/>
          </a:stretch>
        </p:blipFill>
        <p:spPr>
          <a:xfrm>
            <a:off x="152400" y="2006250"/>
            <a:ext cx="8401798" cy="298484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Dynamic</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Dynamic</a:t>
            </a:r>
            <a:endParaRPr/>
          </a:p>
        </p:txBody>
      </p:sp>
      <p:sp>
        <p:nvSpPr>
          <p:cNvPr id="551" name="Google Shape;55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kebutuhan kita ingin membuat variable yang bisa menampung semua jenis tipe data</a:t>
            </a:r>
            <a:endParaRPr/>
          </a:p>
          <a:p>
            <a:pPr indent="-311150" lvl="0" marL="457200" rtl="0" algn="l">
              <a:spcBef>
                <a:spcPts val="0"/>
              </a:spcBef>
              <a:spcAft>
                <a:spcPts val="0"/>
              </a:spcAft>
              <a:buSzPts val="1300"/>
              <a:buChar char="●"/>
            </a:pPr>
            <a:r>
              <a:rPr lang="id"/>
              <a:t>Pada kasus ini, kita bisa menggunakan tipe data dynamic</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Dynamic</a:t>
            </a:r>
            <a:endParaRPr/>
          </a:p>
        </p:txBody>
      </p:sp>
      <p:pic>
        <p:nvPicPr>
          <p:cNvPr id="557" name="Google Shape;557;p92"/>
          <p:cNvPicPr preferRelativeResize="0"/>
          <p:nvPr/>
        </p:nvPicPr>
        <p:blipFill>
          <a:blip r:embed="rId3">
            <a:alphaModFix/>
          </a:blip>
          <a:stretch>
            <a:fillRect/>
          </a:stretch>
        </p:blipFill>
        <p:spPr>
          <a:xfrm>
            <a:off x="152400" y="2006250"/>
            <a:ext cx="8257360"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Tipe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Dart Software Development Kit</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merupakan bahasa pemrograman yang multi platform, artinya bisa di install di berbagai sistem operasi, seperti Windows, Linux dan Mac</a:t>
            </a:r>
            <a:endParaRPr/>
          </a:p>
          <a:p>
            <a:pPr indent="-311150" lvl="0" marL="457200" rtl="0" algn="l">
              <a:spcBef>
                <a:spcPts val="0"/>
              </a:spcBef>
              <a:spcAft>
                <a:spcPts val="0"/>
              </a:spcAft>
              <a:buSzPts val="1300"/>
              <a:buChar char="●"/>
            </a:pPr>
            <a:r>
              <a:rPr lang="id"/>
              <a:t>Untuk membuat aplikasi menggunakan bahasa pemrograman Dart, kita membutuhkan Dart SDK (Software Development Kit)</a:t>
            </a:r>
            <a:endParaRPr/>
          </a:p>
          <a:p>
            <a:pPr indent="-311150" lvl="0" marL="457200" rtl="0" algn="l">
              <a:spcBef>
                <a:spcPts val="0"/>
              </a:spcBef>
              <a:spcAft>
                <a:spcPts val="0"/>
              </a:spcAft>
              <a:buSzPts val="1300"/>
              <a:buChar char="●"/>
            </a:pPr>
            <a:r>
              <a:rPr lang="id"/>
              <a:t>SDK ini digunakan untuk melakukan kompilasi kode program Dart yang kita buat dan juga menjalankan kode program Dart yang kita buat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Tipe Data</a:t>
            </a:r>
            <a:endParaRPr/>
          </a:p>
        </p:txBody>
      </p:sp>
      <p:sp>
        <p:nvSpPr>
          <p:cNvPr id="568" name="Google Shape;568;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kebutuhan kita melakukan konversi tipe data, terutama dari tipe data String ke Number dan Boolean, atau bahkan kebalikannya</a:t>
            </a:r>
            <a:endParaRPr/>
          </a:p>
          <a:p>
            <a:pPr indent="-311150" lvl="0" marL="457200" rtl="0" algn="l">
              <a:spcBef>
                <a:spcPts val="0"/>
              </a:spcBef>
              <a:spcAft>
                <a:spcPts val="0"/>
              </a:spcAft>
              <a:buSzPts val="1300"/>
              <a:buChar char="●"/>
            </a:pPr>
            <a:r>
              <a:rPr lang="id"/>
              <a:t>Hal ini biasa kita lakukan ketika misal menerima input dari pengguna aplikasi kita, dimana biasanya inputnya dalam bentuk String, dan kita butuh melakukan konversi ke tipe data yang kita inginkan, misal Number atau Boolean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Number dan String</a:t>
            </a:r>
            <a:endParaRPr/>
          </a:p>
        </p:txBody>
      </p:sp>
      <p:sp>
        <p:nvSpPr>
          <p:cNvPr id="574" name="Google Shape;574;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Dart merupakan bahasa pemrograman berorientasi objek, semua tipe data di Dart adalah object, dimana object memiliki method/function</a:t>
            </a:r>
            <a:endParaRPr/>
          </a:p>
          <a:p>
            <a:pPr indent="-311150" lvl="0" marL="457200" rtl="0" algn="l">
              <a:spcBef>
                <a:spcPts val="0"/>
              </a:spcBef>
              <a:spcAft>
                <a:spcPts val="0"/>
              </a:spcAft>
              <a:buSzPts val="1300"/>
              <a:buChar char="●"/>
            </a:pPr>
            <a:r>
              <a:rPr lang="id"/>
              <a:t>Kita bisa menggunakan method toString() untuk melakukan konversi dari Number ke String</a:t>
            </a:r>
            <a:endParaRPr/>
          </a:p>
          <a:p>
            <a:pPr indent="-311150" lvl="0" marL="457200" rtl="0" algn="l">
              <a:spcBef>
                <a:spcPts val="0"/>
              </a:spcBef>
              <a:spcAft>
                <a:spcPts val="0"/>
              </a:spcAft>
              <a:buSzPts val="1300"/>
              <a:buChar char="●"/>
            </a:pPr>
            <a:r>
              <a:rPr lang="id"/>
              <a:t>Sedangkan untuk melakukan konversi dari String  ke Number, kita bisa gunakan method parse(), baik itu di int ataupun di double</a:t>
            </a:r>
            <a:endParaRPr/>
          </a:p>
          <a:p>
            <a:pPr indent="-311150" lvl="0" marL="457200" rtl="0" algn="l">
              <a:spcBef>
                <a:spcPts val="0"/>
              </a:spcBef>
              <a:spcAft>
                <a:spcPts val="0"/>
              </a:spcAft>
              <a:buSzPts val="1300"/>
              <a:buChar char="●"/>
            </a:pPr>
            <a:r>
              <a:rPr lang="id"/>
              <a:t>Sedangkan jika kita ingin melakukan konversi dari Number ke Number lain, kita bisa gunakan  method toInt() atau toDouble()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String dan Number</a:t>
            </a:r>
            <a:endParaRPr/>
          </a:p>
        </p:txBody>
      </p:sp>
      <p:pic>
        <p:nvPicPr>
          <p:cNvPr id="580" name="Google Shape;580;p96"/>
          <p:cNvPicPr preferRelativeResize="0"/>
          <p:nvPr/>
        </p:nvPicPr>
        <p:blipFill>
          <a:blip r:embed="rId3">
            <a:alphaModFix/>
          </a:blip>
          <a:stretch>
            <a:fillRect/>
          </a:stretch>
        </p:blipFill>
        <p:spPr>
          <a:xfrm>
            <a:off x="152400" y="2006250"/>
            <a:ext cx="8611243" cy="29848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Boolean dan String</a:t>
            </a:r>
            <a:endParaRPr/>
          </a:p>
        </p:txBody>
      </p:sp>
      <p:sp>
        <p:nvSpPr>
          <p:cNvPr id="586" name="Google Shape;586;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konversi tipe data Boolean ke String, kita bisa gunakan method toString()</a:t>
            </a:r>
            <a:endParaRPr/>
          </a:p>
          <a:p>
            <a:pPr indent="-311150" lvl="0" marL="457200" rtl="0" algn="l">
              <a:spcBef>
                <a:spcPts val="0"/>
              </a:spcBef>
              <a:spcAft>
                <a:spcPts val="0"/>
              </a:spcAft>
              <a:buSzPts val="1300"/>
              <a:buChar char="●"/>
            </a:pPr>
            <a:r>
              <a:rPr lang="id"/>
              <a:t>Sedangkan untuk melakukan konversi tipe data String ke Boolean, tidak ada caranya, oleh karena itu untuk melakukan hal ini, biasanya menggunakan operator perbandingan, yang akan kita bahas di materi tersendiri</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Boolean dan String</a:t>
            </a:r>
            <a:endParaRPr/>
          </a:p>
        </p:txBody>
      </p:sp>
      <p:pic>
        <p:nvPicPr>
          <p:cNvPr id="592" name="Google Shape;592;p98"/>
          <p:cNvPicPr preferRelativeResize="0"/>
          <p:nvPr/>
        </p:nvPicPr>
        <p:blipFill>
          <a:blip r:embed="rId3">
            <a:alphaModFix/>
          </a:blip>
          <a:stretch>
            <a:fillRect/>
          </a:stretch>
        </p:blipFill>
        <p:spPr>
          <a:xfrm>
            <a:off x="152400" y="2006250"/>
            <a:ext cx="8839199" cy="183873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graphicFrame>
        <p:nvGraphicFramePr>
          <p:cNvPr id="603" name="Google Shape;603;p100"/>
          <p:cNvGraphicFramePr/>
          <p:nvPr/>
        </p:nvGraphicFramePr>
        <p:xfrm>
          <a:off x="954300" y="2033700"/>
          <a:ext cx="3000000" cy="3000000"/>
        </p:xfrm>
        <a:graphic>
          <a:graphicData uri="http://schemas.openxmlformats.org/drawingml/2006/table">
            <a:tbl>
              <a:tblPr>
                <a:noFill/>
                <a:tableStyleId>{8E39E4B6-9150-47C8-AEE7-0959C0267E77}</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Pertambahan</a:t>
                      </a:r>
                      <a:endParaRPr/>
                    </a:p>
                  </a:txBody>
                  <a:tcPr marT="91425" marB="91425" marR="91425" marL="91425"/>
                </a:tc>
              </a:tr>
              <a:tr h="381000">
                <a:tc>
                  <a:txBody>
                    <a:bodyPr/>
                    <a:lstStyle/>
                    <a:p>
                      <a:pPr indent="0" lvl="0" marL="0" rtl="0" algn="l">
                        <a:spcBef>
                          <a:spcPts val="0"/>
                        </a:spcBef>
                        <a:spcAft>
                          <a:spcPts val="0"/>
                        </a:spcAft>
                        <a:buNone/>
                      </a:pPr>
                      <a:r>
                        <a:rPr lang="id"/>
                        <a:t>- , -expression</a:t>
                      </a:r>
                      <a:endParaRPr/>
                    </a:p>
                  </a:txBody>
                  <a:tcPr marT="91425" marB="91425" marR="91425" marL="91425"/>
                </a:tc>
                <a:tc>
                  <a:txBody>
                    <a:bodyPr/>
                    <a:lstStyle/>
                    <a:p>
                      <a:pPr indent="0" lvl="0" marL="0" rtl="0" algn="l">
                        <a:spcBef>
                          <a:spcPts val="0"/>
                        </a:spcBef>
                        <a:spcAft>
                          <a:spcPts val="0"/>
                        </a:spcAft>
                        <a:buNone/>
                      </a:pPr>
                      <a:r>
                        <a:rPr lang="id"/>
                        <a:t>Pengurangan atau Negatif</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 Hasil double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Pembagian, Hasil int</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609" name="Google Shape;609;p101"/>
          <p:cNvPicPr preferRelativeResize="0"/>
          <p:nvPr/>
        </p:nvPicPr>
        <p:blipFill>
          <a:blip r:embed="rId3">
            <a:alphaModFix/>
          </a:blip>
          <a:stretch>
            <a:fillRect/>
          </a:stretch>
        </p:blipFill>
        <p:spPr>
          <a:xfrm>
            <a:off x="152400" y="2006250"/>
            <a:ext cx="8585514"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a:t>
            </a:r>
            <a:r>
              <a:rPr lang="id"/>
              <a:t> Perbandingan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620" name="Google Shape;620;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adalah operator yang hasilnya adalah bool</a:t>
            </a:r>
            <a:endParaRPr/>
          </a:p>
          <a:p>
            <a:pPr indent="-311150" lvl="0" marL="457200" rtl="0" algn="l">
              <a:spcBef>
                <a:spcPts val="0"/>
              </a:spcBef>
              <a:spcAft>
                <a:spcPts val="0"/>
              </a:spcAft>
              <a:buSzPts val="1300"/>
              <a:buChar char="●"/>
            </a:pPr>
            <a:r>
              <a:rPr lang="id"/>
              <a:t>Operator perbandingan bisa digunakan di tipe data number dan string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Dart SDK</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menginstall Dart SDK, kita bisa download aplikasi Dart SDK sesuai sistem operasi yang kita gunakan</a:t>
            </a:r>
            <a:endParaRPr/>
          </a:p>
          <a:p>
            <a:pPr indent="-311150" lvl="0" marL="457200" rtl="0" algn="l">
              <a:spcBef>
                <a:spcPts val="0"/>
              </a:spcBef>
              <a:spcAft>
                <a:spcPts val="0"/>
              </a:spcAft>
              <a:buSzPts val="1300"/>
              <a:buChar char="●"/>
            </a:pPr>
            <a:r>
              <a:rPr lang="id" u="sng">
                <a:solidFill>
                  <a:schemeClr val="hlink"/>
                </a:solidFill>
                <a:hlinkClick r:id="rId3"/>
              </a:rPr>
              <a:t>https://dart.dev/get-dart</a:t>
            </a:r>
            <a:r>
              <a:rPr lang="id"/>
              <a:t>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26" name="Google Shape;626;p104"/>
          <p:cNvGraphicFramePr/>
          <p:nvPr/>
        </p:nvGraphicFramePr>
        <p:xfrm>
          <a:off x="952500" y="2000250"/>
          <a:ext cx="3000000" cy="3000000"/>
        </p:xfrm>
        <a:graphic>
          <a:graphicData uri="http://schemas.openxmlformats.org/drawingml/2006/table">
            <a:tbl>
              <a:tblPr>
                <a:noFill/>
                <a:tableStyleId>{8E39E4B6-9150-47C8-AEE7-0959C0267E77}</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graphicFrame>
        <p:nvGraphicFramePr>
          <p:cNvPr id="637" name="Google Shape;637;p106"/>
          <p:cNvGraphicFramePr/>
          <p:nvPr/>
        </p:nvGraphicFramePr>
        <p:xfrm>
          <a:off x="954300" y="2013000"/>
          <a:ext cx="3000000" cy="3000000"/>
        </p:xfrm>
        <a:graphic>
          <a:graphicData uri="http://schemas.openxmlformats.org/drawingml/2006/table">
            <a:tbl>
              <a:tblPr>
                <a:noFill/>
                <a:tableStyleId>{8E39E4B6-9150-47C8-AEE7-0959C0267E77}</a:tableStyleId>
              </a:tblPr>
              <a:tblGrid>
                <a:gridCol w="3619500"/>
                <a:gridCol w="3619500"/>
              </a:tblGrid>
              <a:tr h="381000">
                <a:tc>
                  <a:txBody>
                    <a:bodyPr/>
                    <a:lstStyle/>
                    <a:p>
                      <a:pPr indent="0" lvl="0" marL="0" rtl="0" algn="l">
                        <a:spcBef>
                          <a:spcPts val="0"/>
                        </a:spcBef>
                        <a:spcAft>
                          <a:spcPts val="0"/>
                        </a:spcAft>
                        <a:buNone/>
                      </a:pPr>
                      <a:r>
                        <a:rPr lang="id"/>
                        <a:t>Operator Aritmatika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Augmented Assignments</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 </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r h="381000">
                <a:tc>
                  <a:txBody>
                    <a:bodyPr/>
                    <a:lstStyle/>
                    <a:p>
                      <a:pPr indent="0" lvl="0" marL="0" rtl="0" algn="l">
                        <a:spcBef>
                          <a:spcPts val="0"/>
                        </a:spcBef>
                        <a:spcAft>
                          <a:spcPts val="0"/>
                        </a:spcAft>
                        <a:buNone/>
                      </a:pPr>
                      <a:r>
                        <a:rPr lang="id"/>
                        <a:t>a = a % 10</a:t>
                      </a:r>
                      <a:endParaRPr/>
                    </a:p>
                  </a:txBody>
                  <a:tcPr marT="91425" marB="91425" marR="91425" marL="91425"/>
                </a:tc>
                <a:tc>
                  <a:txBody>
                    <a:bodyPr/>
                    <a:lstStyle/>
                    <a:p>
                      <a:pPr indent="0" lvl="0" marL="0" rtl="0" algn="l">
                        <a:spcBef>
                          <a:spcPts val="0"/>
                        </a:spcBef>
                        <a:spcAft>
                          <a:spcPts val="0"/>
                        </a:spcAft>
                        <a:buNone/>
                      </a:pPr>
                      <a:r>
                        <a:rPr lang="id"/>
                        <a:t>a %= 10</a:t>
                      </a:r>
                      <a:endParaRPr/>
                    </a:p>
                  </a:txBody>
                  <a:tcPr marT="91425" marB="91425" marR="91425" marL="91425"/>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graphicFrame>
        <p:nvGraphicFramePr>
          <p:cNvPr id="643" name="Google Shape;643;p107"/>
          <p:cNvGraphicFramePr/>
          <p:nvPr/>
        </p:nvGraphicFramePr>
        <p:xfrm>
          <a:off x="952500" y="2170050"/>
          <a:ext cx="3000000" cy="3000000"/>
        </p:xfrm>
        <a:graphic>
          <a:graphicData uri="http://schemas.openxmlformats.org/drawingml/2006/table">
            <a:tbl>
              <a:tblPr>
                <a:noFill/>
                <a:tableStyleId>{8E39E4B6-9150-47C8-AEE7-0959C0267E77}</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 + 1)</a:t>
                      </a:r>
                      <a:endParaRPr/>
                    </a:p>
                  </a:txBody>
                  <a:tcPr marT="91425" marB="91425" marR="91425" marL="91425"/>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a:t>
                      </a:r>
                      <a:endParaRPr/>
                    </a:p>
                  </a:txBody>
                  <a:tcPr marT="91425" marB="91425" marR="91425" marL="91425"/>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 - 1)</a:t>
                      </a:r>
                      <a:endParaRPr/>
                    </a:p>
                  </a:txBody>
                  <a:tcPr marT="91425" marB="91425" marR="91425" marL="91425"/>
                </a:tc>
              </a:tr>
              <a:tr h="381000">
                <a:tc>
                  <a:txBody>
                    <a:bodyPr/>
                    <a:lstStyle/>
                    <a:p>
                      <a:pPr indent="0" lvl="0" marL="0" rtl="0" algn="l">
                        <a:spcBef>
                          <a:spcPts val="0"/>
                        </a:spcBef>
                        <a:spcAft>
                          <a:spcPts val="0"/>
                        </a:spcAft>
                        <a:buNone/>
                      </a:pPr>
                      <a:r>
                        <a:rPr lang="id"/>
                        <a:t>var--</a:t>
                      </a:r>
                      <a:endParaRPr/>
                    </a:p>
                  </a:txBody>
                  <a:tcPr marT="91425" marB="91425" marR="91425" marL="91425"/>
                </a:tc>
                <a:tc>
                  <a:txBody>
                    <a:bodyPr/>
                    <a:lstStyle/>
                    <a:p>
                      <a:pPr indent="0" lvl="0" marL="0" rtl="0" algn="l">
                        <a:spcBef>
                          <a:spcPts val="0"/>
                        </a:spcBef>
                        <a:spcAft>
                          <a:spcPts val="0"/>
                        </a:spcAft>
                        <a:buNone/>
                      </a:pPr>
                      <a:r>
                        <a:rPr lang="id"/>
                        <a:t>var = var - 1 (expression is var)</a:t>
                      </a:r>
                      <a:endParaRPr/>
                    </a:p>
                  </a:txBody>
                  <a:tcPr marT="91425" marB="91425" marR="91425" marL="91425"/>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dua buah data bool</a:t>
            </a:r>
            <a:endParaRPr/>
          </a:p>
          <a:p>
            <a:pPr indent="-311150" lvl="0" marL="457200" rtl="0" algn="l">
              <a:spcBef>
                <a:spcPts val="0"/>
              </a:spcBef>
              <a:spcAft>
                <a:spcPts val="0"/>
              </a:spcAft>
              <a:buSzPts val="1300"/>
              <a:buChar char="●"/>
            </a:pPr>
            <a:r>
              <a:rPr lang="id"/>
              <a:t>Hasil dari operator logika adalah bool lagi</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660" name="Google Shape;660;p110"/>
          <p:cNvGraphicFramePr/>
          <p:nvPr/>
        </p:nvGraphicFramePr>
        <p:xfrm>
          <a:off x="952500" y="2088350"/>
          <a:ext cx="3000000" cy="3000000"/>
        </p:xfrm>
        <a:graphic>
          <a:graphicData uri="http://schemas.openxmlformats.org/drawingml/2006/table">
            <a:tbl>
              <a:tblPr>
                <a:noFill/>
                <a:tableStyleId>{8E39E4B6-9150-47C8-AEE7-0959C0267E77}</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Dan</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Atau</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Kebalikan</a:t>
                      </a:r>
                      <a:endParaRPr/>
                    </a:p>
                  </a:txBody>
                  <a:tcPr marT="91425" marB="91425" marR="91425" marL="91425"/>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&amp;&amp;</a:t>
            </a:r>
            <a:endParaRPr/>
          </a:p>
        </p:txBody>
      </p:sp>
      <p:graphicFrame>
        <p:nvGraphicFramePr>
          <p:cNvPr id="666" name="Google Shape;666;p111"/>
          <p:cNvGraphicFramePr/>
          <p:nvPr/>
        </p:nvGraphicFramePr>
        <p:xfrm>
          <a:off x="952500" y="2088350"/>
          <a:ext cx="3000000" cy="3000000"/>
        </p:xfrm>
        <a:graphic>
          <a:graphicData uri="http://schemas.openxmlformats.org/drawingml/2006/table">
            <a:tbl>
              <a:tblPr>
                <a:noFill/>
                <a:tableStyleId>{8E39E4B6-9150-47C8-AEE7-0959C0267E77}</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&amp;&amp;</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672" name="Google Shape;672;p112"/>
          <p:cNvGraphicFramePr/>
          <p:nvPr/>
        </p:nvGraphicFramePr>
        <p:xfrm>
          <a:off x="952500" y="2088350"/>
          <a:ext cx="3000000" cy="3000000"/>
        </p:xfrm>
        <a:graphic>
          <a:graphicData uri="http://schemas.openxmlformats.org/drawingml/2006/table">
            <a:tbl>
              <a:tblPr>
                <a:noFill/>
                <a:tableStyleId>{8E39E4B6-9150-47C8-AEE7-0959C0267E77}</a:tableStyleId>
              </a:tblPr>
              <a:tblGrid>
                <a:gridCol w="1809750"/>
                <a:gridCol w="1809750"/>
                <a:gridCol w="1809750"/>
                <a:gridCol w="1809750"/>
              </a:tblGrid>
              <a:tr h="381000">
                <a:tc>
                  <a:txBody>
                    <a:bodyPr/>
                    <a:lstStyle/>
                    <a:p>
                      <a:pPr indent="0" lvl="0" marL="0" rtl="0" algn="l">
                        <a:spcBef>
                          <a:spcPts val="0"/>
                        </a:spcBef>
                        <a:spcAft>
                          <a:spcPts val="0"/>
                        </a:spcAft>
                        <a:buNone/>
                      </a:pPr>
                      <a:r>
                        <a:rPr lang="id"/>
                        <a:t>Nilai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r h="381000">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t>
            </a:r>
            <a:endParaRPr/>
          </a:p>
        </p:txBody>
      </p:sp>
      <p:graphicFrame>
        <p:nvGraphicFramePr>
          <p:cNvPr id="678" name="Google Shape;678;p113"/>
          <p:cNvGraphicFramePr/>
          <p:nvPr/>
        </p:nvGraphicFramePr>
        <p:xfrm>
          <a:off x="952500" y="2088350"/>
          <a:ext cx="3000000" cy="3000000"/>
        </p:xfrm>
        <a:graphic>
          <a:graphicData uri="http://schemas.openxmlformats.org/drawingml/2006/table">
            <a:tbl>
              <a:tblPr>
                <a:noFill/>
                <a:tableStyleId>{8E39E4B6-9150-47C8-AEE7-0959C0267E77}</a:tableStyleId>
              </a:tblPr>
              <a:tblGrid>
                <a:gridCol w="2370325"/>
                <a:gridCol w="2370325"/>
                <a:gridCol w="23703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Nilai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false</a:t>
                      </a:r>
                      <a:endParaRPr/>
                    </a:p>
                  </a:txBody>
                  <a:tcPr marT="91425" marB="91425" marR="91425" marL="91425"/>
                </a:tc>
                <a:tc>
                  <a:txBody>
                    <a:bodyPr/>
                    <a:lstStyle/>
                    <a:p>
                      <a:pPr indent="0" lvl="0" marL="0" rtl="0" algn="l">
                        <a:spcBef>
                          <a:spcPts val="0"/>
                        </a:spcBef>
                        <a:spcAft>
                          <a:spcPts val="0"/>
                        </a:spcAft>
                        <a:buNone/>
                      </a:pPr>
                      <a:r>
                        <a:rPr lang="id"/>
                        <a:t>true</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kode program Dart, kita membutuhkan Text Editor yang bagus, terdapat beberapa aplikasi yang populer untuk membuat kode program Dart</a:t>
            </a:r>
            <a:endParaRPr/>
          </a:p>
          <a:p>
            <a:pPr indent="-311150" lvl="0" marL="457200" rtl="0" algn="l">
              <a:spcBef>
                <a:spcPts val="0"/>
              </a:spcBef>
              <a:spcAft>
                <a:spcPts val="0"/>
              </a:spcAft>
              <a:buSzPts val="1300"/>
              <a:buChar char="●"/>
            </a:pPr>
            <a:r>
              <a:rPr lang="id"/>
              <a:t>Visual Studio Code :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IntelliJ IDEA : </a:t>
            </a:r>
            <a:r>
              <a:rPr lang="id" u="sng">
                <a:solidFill>
                  <a:schemeClr val="hlink"/>
                </a:solidFill>
                <a:hlinkClick r:id="rId4"/>
              </a:rPr>
              <a:t>https://www.jetbrains.com/idea/</a:t>
            </a:r>
            <a:r>
              <a:rPr lang="id"/>
              <a:t> </a:t>
            </a:r>
            <a:endParaRPr/>
          </a:p>
          <a:p>
            <a:pPr indent="-311150" lvl="0" marL="457200" rtl="0" algn="l">
              <a:spcBef>
                <a:spcPts val="0"/>
              </a:spcBef>
              <a:spcAft>
                <a:spcPts val="0"/>
              </a:spcAft>
              <a:buSzPts val="1300"/>
              <a:buChar char="●"/>
            </a:pPr>
            <a:r>
              <a:rPr lang="id"/>
              <a:t>Android Studio : </a:t>
            </a:r>
            <a:r>
              <a:rPr lang="id" u="sng">
                <a:solidFill>
                  <a:schemeClr val="hlink"/>
                </a:solidFill>
                <a:hlinkClick r:id="rId5"/>
              </a:rPr>
              <a:t>https://developer.android.com/studio</a:t>
            </a:r>
            <a:r>
              <a:rPr lang="id"/>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 Test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Type Test</a:t>
            </a:r>
            <a:endParaRPr/>
          </a:p>
        </p:txBody>
      </p:sp>
      <p:graphicFrame>
        <p:nvGraphicFramePr>
          <p:cNvPr id="689" name="Google Shape;689;p115"/>
          <p:cNvGraphicFramePr/>
          <p:nvPr/>
        </p:nvGraphicFramePr>
        <p:xfrm>
          <a:off x="952500" y="2088350"/>
          <a:ext cx="3000000" cy="3000000"/>
        </p:xfrm>
        <a:graphic>
          <a:graphicData uri="http://schemas.openxmlformats.org/drawingml/2006/table">
            <a:tbl>
              <a:tblPr>
                <a:noFill/>
                <a:tableStyleId>{8E39E4B6-9150-47C8-AEE7-0959C0267E77}</a:tableStyleId>
              </a:tblPr>
              <a:tblGrid>
                <a:gridCol w="1931175"/>
                <a:gridCol w="5307825"/>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as</a:t>
                      </a:r>
                      <a:endParaRPr/>
                    </a:p>
                  </a:txBody>
                  <a:tcPr marT="91425" marB="91425" marR="91425" marL="91425"/>
                </a:tc>
                <a:tc>
                  <a:txBody>
                    <a:bodyPr/>
                    <a:lstStyle/>
                    <a:p>
                      <a:pPr indent="0" lvl="0" marL="0" rtl="0" algn="l">
                        <a:spcBef>
                          <a:spcPts val="0"/>
                        </a:spcBef>
                        <a:spcAft>
                          <a:spcPts val="0"/>
                        </a:spcAft>
                        <a:buNone/>
                      </a:pPr>
                      <a:r>
                        <a:rPr lang="id"/>
                        <a:t>Typecast, melakukan konversi tipe data secara paksa</a:t>
                      </a:r>
                      <a:endParaRPr/>
                    </a:p>
                  </a:txBody>
                  <a:tcPr marT="91425" marB="91425" marR="91425" marL="91425"/>
                </a:tc>
              </a:tr>
              <a:tr h="381000">
                <a:tc>
                  <a:txBody>
                    <a:bodyPr/>
                    <a:lstStyle/>
                    <a:p>
                      <a:pPr indent="0" lvl="0" marL="0" rtl="0" algn="l">
                        <a:spcBef>
                          <a:spcPts val="0"/>
                        </a:spcBef>
                        <a:spcAft>
                          <a:spcPts val="0"/>
                        </a:spcAft>
                        <a:buNone/>
                      </a:pPr>
                      <a:r>
                        <a:rPr lang="id"/>
                        <a:t>is</a:t>
                      </a:r>
                      <a:endParaRPr/>
                    </a:p>
                  </a:txBody>
                  <a:tcPr marT="91425" marB="91425" marR="91425" marL="91425"/>
                </a:tc>
                <a:tc>
                  <a:txBody>
                    <a:bodyPr/>
                    <a:lstStyle/>
                    <a:p>
                      <a:pPr indent="0" lvl="0" marL="0" rtl="0" algn="l">
                        <a:spcBef>
                          <a:spcPts val="0"/>
                        </a:spcBef>
                        <a:spcAft>
                          <a:spcPts val="0"/>
                        </a:spcAft>
                        <a:buNone/>
                      </a:pPr>
                      <a:r>
                        <a:rPr lang="id"/>
                        <a:t>true, jika object sesuai tipe data</a:t>
                      </a:r>
                      <a:endParaRPr/>
                    </a:p>
                  </a:txBody>
                  <a:tcPr marT="91425" marB="91425" marR="91425" marL="91425"/>
                </a:tc>
              </a:tr>
              <a:tr h="381000">
                <a:tc>
                  <a:txBody>
                    <a:bodyPr/>
                    <a:lstStyle/>
                    <a:p>
                      <a:pPr indent="0" lvl="0" marL="0" rtl="0" algn="l">
                        <a:spcBef>
                          <a:spcPts val="0"/>
                        </a:spcBef>
                        <a:spcAft>
                          <a:spcPts val="0"/>
                        </a:spcAft>
                        <a:buNone/>
                      </a:pPr>
                      <a:r>
                        <a:rPr lang="id"/>
                        <a:t>is!</a:t>
                      </a:r>
                      <a:endParaRPr/>
                    </a:p>
                  </a:txBody>
                  <a:tcPr marT="91425" marB="91425" marR="91425" marL="91425"/>
                </a:tc>
                <a:tc>
                  <a:txBody>
                    <a:bodyPr/>
                    <a:lstStyle/>
                    <a:p>
                      <a:pPr indent="0" lvl="0" marL="0" rtl="0" algn="l">
                        <a:spcBef>
                          <a:spcPts val="0"/>
                        </a:spcBef>
                        <a:spcAft>
                          <a:spcPts val="0"/>
                        </a:spcAft>
                        <a:buNone/>
                      </a:pPr>
                      <a:r>
                        <a:rPr lang="id"/>
                        <a:t>true, jika object tidak sesuai tipe data</a:t>
                      </a:r>
                      <a:endParaRPr/>
                    </a:p>
                  </a:txBody>
                  <a:tcPr marT="91425" marB="91425" marR="91425" marL="91425"/>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Type Test</a:t>
            </a:r>
            <a:endParaRPr/>
          </a:p>
        </p:txBody>
      </p:sp>
      <p:pic>
        <p:nvPicPr>
          <p:cNvPr id="695" name="Google Shape;695;p116"/>
          <p:cNvPicPr preferRelativeResize="0"/>
          <p:nvPr/>
        </p:nvPicPr>
        <p:blipFill>
          <a:blip r:embed="rId3">
            <a:alphaModFix/>
          </a:blip>
          <a:stretch>
            <a:fillRect/>
          </a:stretch>
        </p:blipFill>
        <p:spPr>
          <a:xfrm>
            <a:off x="152400" y="2006250"/>
            <a:ext cx="8839203" cy="252068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t>
            </a:r>
            <a:endParaRPr/>
          </a:p>
        </p:txBody>
      </p:sp>
      <p:sp>
        <p:nvSpPr>
          <p:cNvPr id="706" name="Google Shape;706;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List merupakan tipe data yang berisikan kumpulan data</a:t>
            </a:r>
            <a:endParaRPr/>
          </a:p>
          <a:p>
            <a:pPr indent="-311150" lvl="0" marL="457200" rtl="0" algn="l">
              <a:spcBef>
                <a:spcPts val="0"/>
              </a:spcBef>
              <a:spcAft>
                <a:spcPts val="0"/>
              </a:spcAft>
              <a:buSzPts val="1300"/>
              <a:buChar char="●"/>
            </a:pPr>
            <a:r>
              <a:rPr lang="id"/>
              <a:t>Di bahasa pemrograman lain, tipe data ini dikenal dengan tipe data Array</a:t>
            </a:r>
            <a:endParaRPr/>
          </a:p>
          <a:p>
            <a:pPr indent="-311150" lvl="0" marL="457200" rtl="0" algn="l">
              <a:spcBef>
                <a:spcPts val="0"/>
              </a:spcBef>
              <a:spcAft>
                <a:spcPts val="0"/>
              </a:spcAft>
              <a:buSzPts val="1300"/>
              <a:buChar char="●"/>
            </a:pPr>
            <a:r>
              <a:rPr lang="id"/>
              <a:t>Saat kita membuat List, kita perlu menentukan isi dari tipe data List</a:t>
            </a:r>
            <a:endParaRPr/>
          </a:p>
          <a:p>
            <a:pPr indent="-311150" lvl="0" marL="457200" rtl="0" algn="l">
              <a:spcBef>
                <a:spcPts val="0"/>
              </a:spcBef>
              <a:spcAft>
                <a:spcPts val="0"/>
              </a:spcAft>
              <a:buSzPts val="1300"/>
              <a:buChar char="●"/>
            </a:pPr>
            <a:r>
              <a:rPr lang="id"/>
              <a:t>Untuk membuat data List, kita bisa menggunakan []</a:t>
            </a:r>
            <a:endParaRPr/>
          </a:p>
          <a:p>
            <a:pPr indent="-311150" lvl="0" marL="457200" rtl="0" algn="l">
              <a:spcBef>
                <a:spcPts val="0"/>
              </a:spcBef>
              <a:spcAft>
                <a:spcPts val="0"/>
              </a:spcAft>
              <a:buSzPts val="1300"/>
              <a:buChar char="●"/>
            </a:pPr>
            <a:r>
              <a:rPr lang="id"/>
              <a:t>Di  Dart, semua tipe data adalah object, dimana List sendiri memiliki property, method dan operator</a:t>
            </a:r>
            <a:endParaRPr/>
          </a:p>
          <a:p>
            <a:pPr indent="-311150" lvl="0" marL="457200" rtl="0" algn="l">
              <a:spcBef>
                <a:spcPts val="0"/>
              </a:spcBef>
              <a:spcAft>
                <a:spcPts val="0"/>
              </a:spcAft>
              <a:buSzPts val="1300"/>
              <a:buChar char="●"/>
            </a:pPr>
            <a:r>
              <a:rPr lang="id"/>
              <a:t>Sekarang kita akan bahas beberapa method  dan operator di List, untuk lebih detail nanti kita akan bahas </a:t>
            </a:r>
            <a:endParaRPr/>
          </a:p>
          <a:p>
            <a:pPr indent="-311150" lvl="0" marL="457200" rtl="0" algn="l">
              <a:spcBef>
                <a:spcPts val="0"/>
              </a:spcBef>
              <a:spcAft>
                <a:spcPts val="0"/>
              </a:spcAft>
              <a:buSzPts val="1300"/>
              <a:buChar char="●"/>
            </a:pPr>
            <a:r>
              <a:rPr lang="id" u="sng">
                <a:solidFill>
                  <a:schemeClr val="hlink"/>
                </a:solidFill>
                <a:hlinkClick r:id="rId3"/>
              </a:rPr>
              <a:t>https://api.dart.dev/stable/2.13.4/dart-core/List-class.html</a:t>
            </a:r>
            <a:r>
              <a:rPr lang="id"/>
              <a:t>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List</a:t>
            </a:r>
            <a:endParaRPr/>
          </a:p>
        </p:txBody>
      </p:sp>
      <p:sp>
        <p:nvSpPr>
          <p:cNvPr id="712" name="Google Shape;712;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list, kita bisa tentukan tipe datanya, misal :</a:t>
            </a:r>
            <a:br>
              <a:rPr lang="id"/>
            </a:br>
            <a:r>
              <a:rPr lang="id"/>
              <a:t>List&lt;TipeData&gt; namaVariable = [];</a:t>
            </a:r>
            <a:endParaRPr/>
          </a:p>
          <a:p>
            <a:pPr indent="-311150" lvl="0" marL="457200" rtl="0" algn="l">
              <a:spcBef>
                <a:spcPts val="0"/>
              </a:spcBef>
              <a:spcAft>
                <a:spcPts val="0"/>
              </a:spcAft>
              <a:buSzPts val="1300"/>
              <a:buChar char="●"/>
            </a:pPr>
            <a:r>
              <a:rPr lang="id"/>
              <a:t>Atau bisa menggunakan kata kunci var atau final :</a:t>
            </a:r>
            <a:br>
              <a:rPr lang="id"/>
            </a:br>
            <a:r>
              <a:rPr lang="id"/>
              <a:t>var namaVariable = &lt;TipeData&gt;[];</a:t>
            </a:r>
            <a:br>
              <a:rPr lang="id"/>
            </a:br>
            <a:r>
              <a:rPr lang="id"/>
              <a:t>final namaVariable = &lt;TipeData&gt;[];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List</a:t>
            </a:r>
            <a:endParaRPr/>
          </a:p>
        </p:txBody>
      </p:sp>
      <p:pic>
        <p:nvPicPr>
          <p:cNvPr id="718" name="Google Shape;718;p120"/>
          <p:cNvPicPr preferRelativeResize="0"/>
          <p:nvPr/>
        </p:nvPicPr>
        <p:blipFill>
          <a:blip r:embed="rId3">
            <a:alphaModFix/>
          </a:blip>
          <a:stretch>
            <a:fillRect/>
          </a:stretch>
        </p:blipFill>
        <p:spPr>
          <a:xfrm>
            <a:off x="152400" y="2006250"/>
            <a:ext cx="8839197" cy="215195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Data di List</a:t>
            </a:r>
            <a:endParaRPr/>
          </a:p>
        </p:txBody>
      </p:sp>
      <p:sp>
        <p:nvSpPr>
          <p:cNvPr id="724" name="Google Shape;724;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di dalam List, bisa kita tambah lebih dari satu, anggap aja List adalah sebuah tabel, dimana kita bisa menambah banyak baris di tabel nya</a:t>
            </a:r>
            <a:endParaRPr/>
          </a:p>
          <a:p>
            <a:pPr indent="-311150" lvl="0" marL="457200" rtl="0" algn="l">
              <a:spcBef>
                <a:spcPts val="0"/>
              </a:spcBef>
              <a:spcAft>
                <a:spcPts val="0"/>
              </a:spcAft>
              <a:buSzPts val="1300"/>
              <a:buChar char="●"/>
            </a:pPr>
            <a:r>
              <a:rPr lang="id"/>
              <a:t>Ukuran List akan secara otomatis bertambah ketika kita menambahkan data ke dalam list</a:t>
            </a:r>
            <a:endParaRPr/>
          </a:p>
          <a:p>
            <a:pPr indent="-311150" lvl="0" marL="457200" rtl="0" algn="l">
              <a:spcBef>
                <a:spcPts val="0"/>
              </a:spcBef>
              <a:spcAft>
                <a:spcPts val="0"/>
              </a:spcAft>
              <a:buSzPts val="1300"/>
              <a:buChar char="●"/>
            </a:pPr>
            <a:r>
              <a:rPr lang="id"/>
              <a:t>Untuk menambahkan data ke List, kita bisa gunakan method add(value)</a:t>
            </a:r>
            <a:endParaRPr/>
          </a:p>
          <a:p>
            <a:pPr indent="-311150" lvl="0" marL="457200" rtl="0" algn="l">
              <a:spcBef>
                <a:spcPts val="0"/>
              </a:spcBef>
              <a:spcAft>
                <a:spcPts val="0"/>
              </a:spcAft>
              <a:buSzPts val="1300"/>
              <a:buChar char="●"/>
            </a:pPr>
            <a:r>
              <a:rPr lang="id"/>
              <a:t>Dan untuk mengetahui berapa jumlah data yang ada di List, kita bisa gunakan property length</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Data di List</a:t>
            </a:r>
            <a:endParaRPr/>
          </a:p>
        </p:txBody>
      </p:sp>
      <p:pic>
        <p:nvPicPr>
          <p:cNvPr id="730" name="Google Shape;730;p122"/>
          <p:cNvPicPr preferRelativeResize="0"/>
          <p:nvPr/>
        </p:nvPicPr>
        <p:blipFill>
          <a:blip r:embed="rId3">
            <a:alphaModFix/>
          </a:blip>
          <a:stretch>
            <a:fillRect/>
          </a:stretch>
        </p:blipFill>
        <p:spPr>
          <a:xfrm>
            <a:off x="152400" y="2006250"/>
            <a:ext cx="7756406" cy="29848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736" name="Google Shape;736;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data di List, kita juga bisa mengubah data di List atau mendapatkan data di List</a:t>
            </a:r>
            <a:endParaRPr/>
          </a:p>
          <a:p>
            <a:pPr indent="-311150" lvl="0" marL="457200" rtl="0" algn="l">
              <a:spcBef>
                <a:spcPts val="0"/>
              </a:spcBef>
              <a:spcAft>
                <a:spcPts val="0"/>
              </a:spcAft>
              <a:buSzPts val="1300"/>
              <a:buChar char="●"/>
            </a:pPr>
            <a:r>
              <a:rPr lang="id"/>
              <a:t>Saat kita menambahkan data di List, secara otomatis data tersebut memiliki index (int), index ini digunakan untuk kita mengakses, mengubah atau menghapus data di List</a:t>
            </a:r>
            <a:endParaRPr/>
          </a:p>
          <a:p>
            <a:pPr indent="-311150" lvl="0" marL="457200" rtl="0" algn="l">
              <a:spcBef>
                <a:spcPts val="0"/>
              </a:spcBef>
              <a:spcAft>
                <a:spcPts val="0"/>
              </a:spcAft>
              <a:buSzPts val="1300"/>
              <a:buChar char="●"/>
            </a:pPr>
            <a:r>
              <a:rPr lang="id"/>
              <a:t>Index di List dimulai dari angka 0, dan akan terus bertambah seiring jumlah data yang kita masukkan</a:t>
            </a:r>
            <a:endParaRPr/>
          </a:p>
          <a:p>
            <a:pPr indent="-311150" lvl="0" marL="457200" rtl="0" algn="l">
              <a:spcBef>
                <a:spcPts val="0"/>
              </a:spcBef>
              <a:spcAft>
                <a:spcPts val="0"/>
              </a:spcAft>
              <a:buSzPts val="1300"/>
              <a:buChar char="●"/>
            </a:pPr>
            <a:r>
              <a:rPr lang="id"/>
              <a:t>Artinya jika kita memiliki jumlah data di List sebanyak length, index terakhir di List adalah length - 1</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